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69" r:id="rId2"/>
    <p:sldId id="270" r:id="rId3"/>
    <p:sldId id="271" r:id="rId4"/>
    <p:sldId id="289" r:id="rId5"/>
    <p:sldId id="261" r:id="rId6"/>
    <p:sldId id="298" r:id="rId7"/>
    <p:sldId id="272" r:id="rId8"/>
    <p:sldId id="299" r:id="rId9"/>
    <p:sldId id="292" r:id="rId10"/>
    <p:sldId id="310" r:id="rId11"/>
    <p:sldId id="260" r:id="rId12"/>
    <p:sldId id="300" r:id="rId13"/>
    <p:sldId id="273" r:id="rId14"/>
    <p:sldId id="305" r:id="rId15"/>
    <p:sldId id="311" r:id="rId16"/>
    <p:sldId id="301" r:id="rId17"/>
    <p:sldId id="302" r:id="rId18"/>
    <p:sldId id="303" r:id="rId19"/>
    <p:sldId id="276" r:id="rId20"/>
    <p:sldId id="297" r:id="rId21"/>
    <p:sldId id="275" r:id="rId22"/>
    <p:sldId id="307" r:id="rId23"/>
    <p:sldId id="308" r:id="rId24"/>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797"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yuhvulbklnkml" initials="v"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D31"/>
    <a:srgbClr val="BC8B00"/>
    <a:srgbClr val="DFEDF8"/>
    <a:srgbClr val="ECF1F8"/>
    <a:srgbClr val="D2DCFE"/>
    <a:srgbClr val="0277EC"/>
    <a:srgbClr val="C7E0F5"/>
    <a:srgbClr val="D4E7F7"/>
    <a:srgbClr val="0FA4E7"/>
    <a:srgbClr val="9EBA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64" autoAdjust="0"/>
    <p:restoredTop sz="77352" autoAdjust="0"/>
  </p:normalViewPr>
  <p:slideViewPr>
    <p:cSldViewPr snapToGrid="0" showGuides="1">
      <p:cViewPr>
        <p:scale>
          <a:sx n="75" d="100"/>
          <a:sy n="75" d="100"/>
        </p:scale>
        <p:origin x="-2046" y="-294"/>
      </p:cViewPr>
      <p:guideLst>
        <p:guide orient="horz" pos="1797"/>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10.wdp>
</file>

<file path=ppt/media/hdphoto11.wdp>
</file>

<file path=ppt/media/hdphoto12.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6.svg>
</file>

<file path=ppt/media/image7.pn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EE455F-958B-4612-9876-209326A4FBEA}" type="datetimeFigureOut">
              <a:rPr lang="zh-TW" altLang="en-US" smtClean="0"/>
              <a:t>2024/3/12</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DE4026-03C8-42AA-BC6B-FCAC95E66916}" type="slidenum">
              <a:rPr lang="zh-TW" altLang="en-US" smtClean="0"/>
              <a:t>‹#›</a:t>
            </a:fld>
            <a:endParaRPr lang="zh-TW" altLang="en-US"/>
          </a:p>
        </p:txBody>
      </p:sp>
    </p:spTree>
    <p:extLst>
      <p:ext uri="{BB962C8B-B14F-4D97-AF65-F5344CB8AC3E}">
        <p14:creationId xmlns:p14="http://schemas.microsoft.com/office/powerpoint/2010/main" val="29879649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lnSpc>
                <a:spcPct val="150000"/>
              </a:lnSpc>
              <a:buFont typeface="Wingdings" panose="05000000000000000000" pitchFamily="2" charset="2"/>
              <a:buNone/>
            </a:pPr>
            <a:r>
              <a:rPr kumimoji="1" lang="zh-CN" altLang="en-US" b="1" spc="104" dirty="0" smtClean="0">
                <a:solidFill>
                  <a:schemeClr val="bg1"/>
                </a:solidFill>
                <a:latin typeface="微軟正黑體" panose="020B0604030504040204" pitchFamily="34" charset="-120"/>
                <a:ea typeface="微軟正黑體" panose="020B0604030504040204" pitchFamily="34" charset="-120"/>
              </a:rPr>
              <a:t>大家好，我是来自</a:t>
            </a:r>
            <a:r>
              <a:rPr kumimoji="1" lang="en-US" altLang="zh-CN" b="1" spc="104" dirty="0" smtClean="0">
                <a:solidFill>
                  <a:schemeClr val="bg1"/>
                </a:solidFill>
                <a:latin typeface="微軟正黑體" panose="020B0604030504040204" pitchFamily="34" charset="-120"/>
                <a:ea typeface="微軟正黑體" panose="020B0604030504040204" pitchFamily="34" charset="-120"/>
              </a:rPr>
              <a:t>EERF-software</a:t>
            </a:r>
            <a:r>
              <a:rPr kumimoji="1" lang="zh-CN" altLang="en-US" b="1" spc="104" dirty="0" smtClean="0">
                <a:solidFill>
                  <a:schemeClr val="bg1"/>
                </a:solidFill>
                <a:latin typeface="微軟正黑體" panose="020B0604030504040204" pitchFamily="34" charset="-120"/>
                <a:ea typeface="微軟正黑體" panose="020B0604030504040204" pitchFamily="34" charset="-120"/>
              </a:rPr>
              <a:t>的</a:t>
            </a:r>
            <a:r>
              <a:rPr kumimoji="1" lang="en-US" altLang="zh-CN" b="1" spc="104" dirty="0" smtClean="0">
                <a:solidFill>
                  <a:schemeClr val="bg1"/>
                </a:solidFill>
                <a:latin typeface="微軟正黑體" panose="020B0604030504040204" pitchFamily="34" charset="-120"/>
                <a:ea typeface="微軟正黑體" panose="020B0604030504040204" pitchFamily="34" charset="-120"/>
              </a:rPr>
              <a:t>xxx</a:t>
            </a:r>
            <a:r>
              <a:rPr kumimoji="1" lang="zh-CN" altLang="en-US" b="1" spc="104" dirty="0" smtClean="0">
                <a:solidFill>
                  <a:schemeClr val="bg1"/>
                </a:solidFill>
                <a:latin typeface="微軟正黑體" panose="020B0604030504040204" pitchFamily="34" charset="-120"/>
                <a:ea typeface="微軟正黑體" panose="020B0604030504040204" pitchFamily="34" charset="-120"/>
              </a:rPr>
              <a:t>，今天给大家带来大数据智能监控系统的报告。</a:t>
            </a:r>
            <a:endParaRPr kumimoji="1" lang="zh-TW" altLang="en-US" b="1" spc="104" dirty="0">
              <a:solidFill>
                <a:schemeClr val="bg1"/>
              </a:solidFill>
              <a:latin typeface="微軟正黑體" panose="020B0604030504040204" pitchFamily="34" charset="-120"/>
              <a:ea typeface="微軟正黑體" panose="020B0604030504040204" pitchFamily="34" charset="-120"/>
            </a:endParaRPr>
          </a:p>
        </p:txBody>
      </p:sp>
      <p:sp>
        <p:nvSpPr>
          <p:cNvPr id="4" name="投影片編號版面配置區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0CC0CC-13C6-4CBF-B31C-E993F1DC339E}" type="slidenum">
              <a:rPr kumimoji="0" lang="zh-TW" altLang="en-US" sz="1200" b="0" i="0" u="none" strike="noStrike" kern="1200" cap="none" spc="0" normalizeH="0" baseline="0" noProof="0" smtClean="0">
                <a:ln>
                  <a:noFill/>
                </a:ln>
                <a:solidFill>
                  <a:prstClr val="black"/>
                </a:solidFill>
                <a:effectLst/>
                <a:uLnTx/>
                <a:uFillTx/>
                <a:latin typeface="Calibri"/>
                <a:ea typeface="PMingLiU" panose="02020500000000000000" pitchFamily="18" charset="-120"/>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TW" altLang="en-US" sz="1200" b="0" i="0" u="none" strike="noStrike" kern="1200" cap="none" spc="0" normalizeH="0" baseline="0" noProof="0" dirty="0">
              <a:ln>
                <a:noFill/>
              </a:ln>
              <a:solidFill>
                <a:prstClr val="black"/>
              </a:solidFill>
              <a:effectLst/>
              <a:uLnTx/>
              <a:uFillTx/>
              <a:latin typeface="Calibri"/>
              <a:ea typeface="PMingLiU" panose="02020500000000000000" pitchFamily="18" charset="-120"/>
              <a:cs typeface="+mn-cs"/>
            </a:endParaRPr>
          </a:p>
        </p:txBody>
      </p:sp>
    </p:spTree>
    <p:extLst>
      <p:ext uri="{BB962C8B-B14F-4D97-AF65-F5344CB8AC3E}">
        <p14:creationId xmlns:p14="http://schemas.microsoft.com/office/powerpoint/2010/main" val="18053767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通過</a:t>
            </a:r>
            <a:r>
              <a:rPr lang="en-US" altLang="zh-CN" sz="1200" kern="1200" dirty="0" err="1" smtClean="0">
                <a:solidFill>
                  <a:schemeClr val="tx1"/>
                </a:solidFill>
                <a:effectLst/>
                <a:latin typeface="+mn-lt"/>
                <a:ea typeface="+mn-ea"/>
                <a:cs typeface="+mn-cs"/>
              </a:rPr>
              <a:t>rtsp</a:t>
            </a:r>
            <a:r>
              <a:rPr lang="zh-CN" altLang="en-US" sz="1200" kern="1200" dirty="0" smtClean="0">
                <a:solidFill>
                  <a:schemeClr val="tx1"/>
                </a:solidFill>
                <a:effectLst/>
                <a:latin typeface="+mn-lt"/>
                <a:ea typeface="+mn-ea"/>
                <a:cs typeface="+mn-cs"/>
              </a:rPr>
              <a:t>推流方式將工站畫面預覽到網頁中，然後使用</a:t>
            </a:r>
            <a:r>
              <a:rPr lang="en-US" altLang="zh-CN" sz="1200" kern="1200" dirty="0" smtClean="0">
                <a:solidFill>
                  <a:schemeClr val="tx1"/>
                </a:solidFill>
                <a:effectLst/>
                <a:latin typeface="+mn-lt"/>
                <a:ea typeface="+mn-ea"/>
                <a:cs typeface="+mn-cs"/>
              </a:rPr>
              <a:t>OCR</a:t>
            </a:r>
            <a:r>
              <a:rPr lang="zh-CN" altLang="en-US" sz="1200" kern="1200" dirty="0" smtClean="0">
                <a:solidFill>
                  <a:schemeClr val="tx1"/>
                </a:solidFill>
                <a:effectLst/>
                <a:latin typeface="+mn-lt"/>
                <a:ea typeface="+mn-ea"/>
                <a:cs typeface="+mn-cs"/>
              </a:rPr>
              <a:t>識別功能獲取工站畫面的詳細內容，識別各個工站的測試機台是否通過測試，以及一些機台信息。為後續數據處理做準備。</a:t>
            </a:r>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10</a:t>
            </a:fld>
            <a:endParaRPr lang="zh-TW" altLang="en-US"/>
          </a:p>
        </p:txBody>
      </p:sp>
    </p:spTree>
    <p:extLst>
      <p:ext uri="{BB962C8B-B14F-4D97-AF65-F5344CB8AC3E}">
        <p14:creationId xmlns:p14="http://schemas.microsoft.com/office/powerpoint/2010/main" val="11260010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zh-TW" sz="1200" kern="1200" dirty="0" smtClean="0">
                <a:solidFill>
                  <a:schemeClr val="tx1"/>
                </a:solidFill>
                <a:effectLst/>
                <a:latin typeface="+mn-lt"/>
                <a:ea typeface="+mn-ea"/>
                <a:cs typeface="+mn-cs"/>
              </a:rPr>
              <a:t>当数据采集完成后，需要进行存储管理，但我们的由于数据是来自不同工站，</a:t>
            </a:r>
            <a:r>
              <a:rPr lang="zh-CN" altLang="en-US" sz="12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不同工站的數據格式存在差異</a:t>
            </a:r>
            <a:r>
              <a:rPr lang="zh-CN" altLang="zh-TW" sz="12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CN" altLang="en-US" sz="12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因此我們需要進行</a:t>
            </a:r>
            <a:r>
              <a:rPr lang="zh-CN" altLang="en-US" sz="12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一系列的數據處理</a:t>
            </a:r>
            <a:r>
              <a:rPr lang="zh-CN" altLang="zh-TW" sz="12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CN" altLang="en-US" sz="12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去掉一些不需要的信息，保證數據格式的一致性</a:t>
            </a:r>
            <a:r>
              <a:rPr lang="zh-CN" altLang="zh-TW" sz="12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CN" altLang="en-US" sz="12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便於存儲</a:t>
            </a:r>
            <a:r>
              <a:rPr lang="zh-CN" altLang="en-US" sz="1200" kern="1200" dirty="0" smtClean="0">
                <a:solidFill>
                  <a:schemeClr val="tx1"/>
                </a:solidFill>
                <a:effectLst/>
                <a:latin typeface="+mn-lt"/>
                <a:ea typeface="+mn-ea"/>
                <a:cs typeface="+mn-cs"/>
              </a:rPr>
              <a:t>， 例如，上面的规约字段中，</a:t>
            </a:r>
            <a:r>
              <a:rPr lang="en-US" altLang="zh-CN" sz="1200" kern="1200" dirty="0" err="1" smtClean="0">
                <a:solidFill>
                  <a:schemeClr val="tx1"/>
                </a:solidFill>
                <a:effectLst/>
                <a:latin typeface="+mn-lt"/>
                <a:ea typeface="+mn-ea"/>
                <a:cs typeface="+mn-cs"/>
              </a:rPr>
              <a:t>StartTime</a:t>
            </a:r>
            <a:r>
              <a:rPr lang="zh-CN" altLang="en-US"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Test</a:t>
            </a:r>
            <a:r>
              <a:rPr lang="en-US" altLang="zh-CN" sz="1200" kern="1200" baseline="0" dirty="0" smtClean="0">
                <a:solidFill>
                  <a:schemeClr val="tx1"/>
                </a:solidFill>
                <a:effectLst/>
                <a:latin typeface="+mn-lt"/>
                <a:ea typeface="+mn-ea"/>
                <a:cs typeface="+mn-cs"/>
              </a:rPr>
              <a:t> Start Time</a:t>
            </a:r>
            <a:r>
              <a:rPr lang="zh-CN" altLang="en-US" sz="1200" kern="1200" baseline="0" dirty="0" smtClean="0">
                <a:solidFill>
                  <a:schemeClr val="tx1"/>
                </a:solidFill>
                <a:effectLst/>
                <a:latin typeface="+mn-lt"/>
                <a:ea typeface="+mn-ea"/>
                <a:cs typeface="+mn-cs"/>
              </a:rPr>
              <a:t>都是表示这个几台的开始测试时间，但由于他们来自不同的工站，表达的形式不一样，因此，我们需要将这两个字段规约成相同的字段再进行存储。同理，测试数据也有可能存在一些未完成或者测试中断的数据，而这些数据对于我们来说是没有意义的，因此需要去掉；以及数据格式方面，也需要在这一过程进行格式化。</a:t>
            </a:r>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11</a:t>
            </a:fld>
            <a:endParaRPr lang="zh-TW" altLang="en-US"/>
          </a:p>
        </p:txBody>
      </p:sp>
    </p:spTree>
    <p:extLst>
      <p:ext uri="{BB962C8B-B14F-4D97-AF65-F5344CB8AC3E}">
        <p14:creationId xmlns:p14="http://schemas.microsoft.com/office/powerpoint/2010/main" val="1126001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smtClean="0"/>
              <a:t>在数据存储方面，根据数据的半结构化性质，选用了以</a:t>
            </a:r>
            <a:r>
              <a:rPr lang="en-US" altLang="zh-CN" dirty="0" smtClean="0"/>
              <a:t>MongoDB</a:t>
            </a:r>
            <a:r>
              <a:rPr lang="zh-CN" altLang="en-US" dirty="0" smtClean="0"/>
              <a:t>为主的存储技术、用于存储来自工站的测试数据，还使用了</a:t>
            </a:r>
            <a:r>
              <a:rPr lang="en-US" altLang="zh-CN" dirty="0" smtClean="0"/>
              <a:t>Oracle</a:t>
            </a:r>
            <a:r>
              <a:rPr lang="zh-CN" altLang="en-US" dirty="0" smtClean="0"/>
              <a:t>存储了一些特定的数据，例如</a:t>
            </a:r>
            <a:r>
              <a:rPr lang="en-US" altLang="zh-CN" dirty="0" smtClean="0"/>
              <a:t>SN</a:t>
            </a:r>
            <a:r>
              <a:rPr lang="zh-CN" altLang="en-US" dirty="0" smtClean="0"/>
              <a:t>、</a:t>
            </a:r>
            <a:r>
              <a:rPr lang="en-US" altLang="zh-CN" dirty="0" smtClean="0"/>
              <a:t>Config</a:t>
            </a:r>
            <a:r>
              <a:rPr lang="zh-CN" altLang="en-US" dirty="0" smtClean="0"/>
              <a:t>以及</a:t>
            </a:r>
            <a:r>
              <a:rPr lang="en-US" altLang="zh-CN" dirty="0" smtClean="0"/>
              <a:t>uintnumber</a:t>
            </a:r>
            <a:r>
              <a:rPr lang="zh-CN" altLang="en-US" dirty="0" smtClean="0"/>
              <a:t>等结构化数据；为了使用户的得到更好的体验，我们还在缓存技术上使用了</a:t>
            </a:r>
            <a:r>
              <a:rPr lang="en-US" altLang="zh-CN" dirty="0" smtClean="0"/>
              <a:t>Redis</a:t>
            </a:r>
            <a:r>
              <a:rPr lang="zh-CN" altLang="en-US" dirty="0" smtClean="0"/>
              <a:t>，加快用户的请求反应。而在存储架构上，针对于前面的三种存储技术，我们别分使用了文档存储、键值对存储和分布式存储架构；并且还做了一系列的安全策略，例如在用户连接数据库时需要进行身份校验、给用户分配不同的权限，以控制其对数据库的操作、使用策略定期备份数据，确保数据的安全，还做了定期审查日志任务，以检测潜在的安全问题。</a:t>
            </a:r>
            <a:endParaRPr lang="en-US" altLang="zh-CN" dirty="0" smtClean="0"/>
          </a:p>
          <a:p>
            <a:endParaRPr lang="en-US" altLang="zh-TW" dirty="0" smtClean="0"/>
          </a:p>
          <a:p>
            <a:endParaRPr lang="en-US" altLang="zh-TW" dirty="0" smtClean="0"/>
          </a:p>
          <a:p>
            <a:endParaRPr lang="en-US" altLang="zh-TW"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（提到了某個技術點，可以說明這個場景為什麼要用這項技術，解決了什麼問題，好處是什麼）</a:t>
            </a:r>
            <a:endParaRPr lang="zh-TW" altLang="en-US" dirty="0" smtClean="0"/>
          </a:p>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12</a:t>
            </a:fld>
            <a:endParaRPr lang="zh-TW" altLang="en-US"/>
          </a:p>
        </p:txBody>
      </p:sp>
    </p:spTree>
    <p:extLst>
      <p:ext uri="{BB962C8B-B14F-4D97-AF65-F5344CB8AC3E}">
        <p14:creationId xmlns:p14="http://schemas.microsoft.com/office/powerpoint/2010/main" val="1986432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F837B1-3942-4B36-A9A2-6AF914CEB0AE}" type="slidenum">
              <a:rPr lang="zh-CN" altLang="en-US" smtClean="0"/>
              <a:t>13</a:t>
            </a:fld>
            <a:endParaRPr lang="zh-CN" altLang="en-US" dirty="0"/>
          </a:p>
        </p:txBody>
      </p:sp>
    </p:spTree>
    <p:extLst>
      <p:ext uri="{BB962C8B-B14F-4D97-AF65-F5344CB8AC3E}">
        <p14:creationId xmlns:p14="http://schemas.microsoft.com/office/powerpoint/2010/main" val="27191383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14</a:t>
            </a:fld>
            <a:endParaRPr lang="zh-TW" altLang="en-US"/>
          </a:p>
        </p:txBody>
      </p:sp>
    </p:spTree>
    <p:extLst>
      <p:ext uri="{BB962C8B-B14F-4D97-AF65-F5344CB8AC3E}">
        <p14:creationId xmlns:p14="http://schemas.microsoft.com/office/powerpoint/2010/main" val="33850311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15</a:t>
            </a:fld>
            <a:endParaRPr lang="zh-TW" altLang="en-US"/>
          </a:p>
        </p:txBody>
      </p:sp>
    </p:spTree>
    <p:extLst>
      <p:ext uri="{BB962C8B-B14F-4D97-AF65-F5344CB8AC3E}">
        <p14:creationId xmlns:p14="http://schemas.microsoft.com/office/powerpoint/2010/main" val="33850311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16</a:t>
            </a:fld>
            <a:endParaRPr lang="zh-TW" altLang="en-US"/>
          </a:p>
        </p:txBody>
      </p:sp>
    </p:spTree>
    <p:extLst>
      <p:ext uri="{BB962C8B-B14F-4D97-AF65-F5344CB8AC3E}">
        <p14:creationId xmlns:p14="http://schemas.microsoft.com/office/powerpoint/2010/main" val="31932617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17</a:t>
            </a:fld>
            <a:endParaRPr lang="zh-TW" altLang="en-US"/>
          </a:p>
        </p:txBody>
      </p:sp>
    </p:spTree>
    <p:extLst>
      <p:ext uri="{BB962C8B-B14F-4D97-AF65-F5344CB8AC3E}">
        <p14:creationId xmlns:p14="http://schemas.microsoft.com/office/powerpoint/2010/main" val="2554260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18</a:t>
            </a:fld>
            <a:endParaRPr lang="zh-TW" altLang="en-US"/>
          </a:p>
        </p:txBody>
      </p:sp>
    </p:spTree>
    <p:extLst>
      <p:ext uri="{BB962C8B-B14F-4D97-AF65-F5344CB8AC3E}">
        <p14:creationId xmlns:p14="http://schemas.microsoft.com/office/powerpoint/2010/main" val="24612981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F837B1-3942-4B36-A9A2-6AF914CEB0AE}" type="slidenum">
              <a:rPr lang="zh-CN" altLang="en-US" smtClean="0"/>
              <a:t>19</a:t>
            </a:fld>
            <a:endParaRPr lang="zh-CN" altLang="en-US" dirty="0"/>
          </a:p>
        </p:txBody>
      </p:sp>
    </p:spTree>
    <p:extLst>
      <p:ext uri="{BB962C8B-B14F-4D97-AF65-F5344CB8AC3E}">
        <p14:creationId xmlns:p14="http://schemas.microsoft.com/office/powerpoint/2010/main" val="8102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smtClean="0"/>
              <a:t>接下來，我將從以下幾點介绍這個系統，首先是平台概述，主要介紹該平台實現的实现目标、定位以及核心功能；第二點是平台所使用的技術架構以及部分模塊的實現；第三點將介紹平台執行後所達到的一個效果；最後是對平台未來的規劃。</a:t>
            </a:r>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2</a:t>
            </a:fld>
            <a:endParaRPr lang="zh-TW" altLang="en-US"/>
          </a:p>
        </p:txBody>
      </p:sp>
    </p:spTree>
    <p:extLst>
      <p:ext uri="{BB962C8B-B14F-4D97-AF65-F5344CB8AC3E}">
        <p14:creationId xmlns:p14="http://schemas.microsoft.com/office/powerpoint/2010/main" val="20736979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5"/>
          </p:nvPr>
        </p:nvSpPr>
        <p:spPr/>
        <p:txBody>
          <a:bodyPr/>
          <a:lstStyle/>
          <a:p>
            <a:fld id="{8184E621-2526-410F-BFF2-16BD52F11BB4}" type="slidenum">
              <a:rPr lang="zh-CN" altLang="en-US" smtClean="0"/>
              <a:t>20</a:t>
            </a:fld>
            <a:endParaRPr lang="zh-CN" altLang="en-US" dirty="0"/>
          </a:p>
        </p:txBody>
      </p:sp>
    </p:spTree>
    <p:extLst>
      <p:ext uri="{BB962C8B-B14F-4D97-AF65-F5344CB8AC3E}">
        <p14:creationId xmlns:p14="http://schemas.microsoft.com/office/powerpoint/2010/main" val="6420204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21</a:t>
            </a:fld>
            <a:endParaRPr lang="zh-TW" altLang="en-US"/>
          </a:p>
        </p:txBody>
      </p:sp>
    </p:spTree>
    <p:extLst>
      <p:ext uri="{BB962C8B-B14F-4D97-AF65-F5344CB8AC3E}">
        <p14:creationId xmlns:p14="http://schemas.microsoft.com/office/powerpoint/2010/main" val="30161036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22</a:t>
            </a:fld>
            <a:endParaRPr lang="zh-TW" altLang="en-US"/>
          </a:p>
        </p:txBody>
      </p:sp>
    </p:spTree>
    <p:extLst>
      <p:ext uri="{BB962C8B-B14F-4D97-AF65-F5344CB8AC3E}">
        <p14:creationId xmlns:p14="http://schemas.microsoft.com/office/powerpoint/2010/main" val="40421877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23</a:t>
            </a:fld>
            <a:endParaRPr lang="zh-TW" altLang="en-US"/>
          </a:p>
        </p:txBody>
      </p:sp>
    </p:spTree>
    <p:extLst>
      <p:ext uri="{BB962C8B-B14F-4D97-AF65-F5344CB8AC3E}">
        <p14:creationId xmlns:p14="http://schemas.microsoft.com/office/powerpoint/2010/main" val="2490507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來看第一點，平台概述。</a:t>
            </a:r>
            <a:endParaRPr lang="zh-CN" altLang="en-US" dirty="0"/>
          </a:p>
        </p:txBody>
      </p:sp>
      <p:sp>
        <p:nvSpPr>
          <p:cNvPr id="4" name="灯片编号占位符 3"/>
          <p:cNvSpPr>
            <a:spLocks noGrp="1"/>
          </p:cNvSpPr>
          <p:nvPr>
            <p:ph type="sldNum" sz="quarter" idx="10"/>
          </p:nvPr>
        </p:nvSpPr>
        <p:spPr/>
        <p:txBody>
          <a:bodyPr/>
          <a:lstStyle/>
          <a:p>
            <a:fld id="{A6F837B1-3942-4B36-A9A2-6AF914CEB0AE}" type="slidenum">
              <a:rPr lang="zh-CN" altLang="en-US" smtClean="0"/>
              <a:t>3</a:t>
            </a:fld>
            <a:endParaRPr lang="zh-CN" altLang="en-US" dirty="0"/>
          </a:p>
        </p:txBody>
      </p:sp>
    </p:spTree>
    <p:extLst>
      <p:ext uri="{BB962C8B-B14F-4D97-AF65-F5344CB8AC3E}">
        <p14:creationId xmlns:p14="http://schemas.microsoft.com/office/powerpoint/2010/main" val="810731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4</a:t>
            </a:fld>
            <a:endParaRPr lang="zh-TW" altLang="en-US"/>
          </a:p>
        </p:txBody>
      </p:sp>
    </p:spTree>
    <p:extLst>
      <p:ext uri="{BB962C8B-B14F-4D97-AF65-F5344CB8AC3E}">
        <p14:creationId xmlns:p14="http://schemas.microsoft.com/office/powerpoint/2010/main" val="3073609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smtClean="0"/>
              <a:t>先來大概看一下，這是平台運行的整體效果圖，平台大体上可以分为</a:t>
            </a:r>
            <a:r>
              <a:rPr lang="en-US" altLang="zh-CN" dirty="0" smtClean="0"/>
              <a:t>8</a:t>
            </a:r>
            <a:r>
              <a:rPr lang="zh-CN" altLang="en-US" dirty="0" smtClean="0"/>
              <a:t>个部分，包括中间用于控制工站切换以及周围数据展示模块，這裡大家先預覽一下，後續在第三部分我們會更詳細介紹平台各個模塊實現的具體內容及含義</a:t>
            </a:r>
            <a:endParaRPr lang="en-US" altLang="zh-CN" dirty="0" smtClean="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5</a:t>
            </a:fld>
            <a:endParaRPr lang="zh-TW" altLang="en-US"/>
          </a:p>
        </p:txBody>
      </p:sp>
    </p:spTree>
    <p:extLst>
      <p:ext uri="{BB962C8B-B14F-4D97-AF65-F5344CB8AC3E}">
        <p14:creationId xmlns:p14="http://schemas.microsoft.com/office/powerpoint/2010/main" val="2265047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要實現以上目標，主要是依靠這幾個核心功能來實現的，首先，当工站在测试</a:t>
            </a:r>
            <a:r>
              <a:rPr lang="en-US" altLang="zh-CN" sz="12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Mac</a:t>
            </a:r>
            <a:r>
              <a:rPr lang="zh-CN" altLang="en-US" sz="12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产生数据后，收集主机会定时采集到工站的数据，并将数据转发到服务器端，服务器收到数据后，对数据进行運算、存储等操作，最终再将数据推送到用户端的电脑屏幕上展示。</a:t>
            </a:r>
            <a:endParaRPr lang="en-US" altLang="zh-CN" sz="1200"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6</a:t>
            </a:fld>
            <a:endParaRPr lang="zh-TW" altLang="en-US"/>
          </a:p>
        </p:txBody>
      </p:sp>
    </p:spTree>
    <p:extLst>
      <p:ext uri="{BB962C8B-B14F-4D97-AF65-F5344CB8AC3E}">
        <p14:creationId xmlns:p14="http://schemas.microsoft.com/office/powerpoint/2010/main" val="198021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第二部分是系统的技术架构及相关功能的介绍</a:t>
            </a:r>
            <a:endParaRPr lang="en-US" altLang="zh-CN" dirty="0" smtClean="0"/>
          </a:p>
        </p:txBody>
      </p:sp>
      <p:sp>
        <p:nvSpPr>
          <p:cNvPr id="4" name="灯片编号占位符 3"/>
          <p:cNvSpPr>
            <a:spLocks noGrp="1"/>
          </p:cNvSpPr>
          <p:nvPr>
            <p:ph type="sldNum" sz="quarter" idx="10"/>
          </p:nvPr>
        </p:nvSpPr>
        <p:spPr/>
        <p:txBody>
          <a:bodyPr/>
          <a:lstStyle/>
          <a:p>
            <a:fld id="{A6F837B1-3942-4B36-A9A2-6AF914CEB0AE}" type="slidenum">
              <a:rPr lang="zh-CN" altLang="en-US" smtClean="0"/>
              <a:t>7</a:t>
            </a:fld>
            <a:endParaRPr lang="zh-CN" altLang="en-US" dirty="0"/>
          </a:p>
        </p:txBody>
      </p:sp>
    </p:spTree>
    <p:extLst>
      <p:ext uri="{BB962C8B-B14F-4D97-AF65-F5344CB8AC3E}">
        <p14:creationId xmlns:p14="http://schemas.microsoft.com/office/powerpoint/2010/main" val="11048868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smtClean="0"/>
              <a:t>这是平台的系统架构，采用分层架构，大致分为</a:t>
            </a:r>
            <a:r>
              <a:rPr lang="en-US" altLang="zh-CN" dirty="0" smtClean="0"/>
              <a:t>4</a:t>
            </a:r>
            <a:r>
              <a:rPr lang="zh-CN" altLang="en-US" dirty="0" smtClean="0"/>
              <a:t>层，分别是前端展示层、应用服务层、数据采集层和数据存储层；</a:t>
            </a:r>
            <a:endParaRPr lang="en-US" altLang="zh-CN" dirty="0" smtClean="0"/>
          </a:p>
          <a:p>
            <a:r>
              <a:rPr lang="zh-CN" altLang="en-US" dirty="0" smtClean="0"/>
              <a:t>在前端展示层，主要是系统与用户的交互界面，负责接收用户发出的请求（例如切换工站请求等等）以及展示返回体中的数据，这层采用的技术与常用的前端技术差不多，分别是</a:t>
            </a:r>
            <a:r>
              <a:rPr lang="en-US" altLang="zh-CN" dirty="0" smtClean="0"/>
              <a:t>HTML5</a:t>
            </a:r>
            <a:r>
              <a:rPr lang="zh-CN" altLang="en-US" dirty="0" smtClean="0"/>
              <a:t>、</a:t>
            </a:r>
            <a:r>
              <a:rPr lang="en-US" altLang="zh-CN" dirty="0" smtClean="0"/>
              <a:t>CSS</a:t>
            </a:r>
            <a:r>
              <a:rPr lang="zh-CN" altLang="en-US" dirty="0" smtClean="0"/>
              <a:t>、</a:t>
            </a:r>
            <a:r>
              <a:rPr lang="en-US" altLang="zh-CN" dirty="0" smtClean="0"/>
              <a:t>JS</a:t>
            </a:r>
            <a:r>
              <a:rPr lang="zh-CN" altLang="en-US" dirty="0" smtClean="0"/>
              <a:t>三大件以及用于实现表格功能的</a:t>
            </a:r>
            <a:r>
              <a:rPr lang="en-US" altLang="zh-CN" dirty="0" err="1" smtClean="0"/>
              <a:t>Echarts</a:t>
            </a:r>
            <a:r>
              <a:rPr lang="zh-CN" altLang="en-US" dirty="0" smtClean="0"/>
              <a:t>；第二层是应用服务层，这层是系统架构的核心层，与其他三层进行交互连接，主要负责系统业务逻辑的实现，包括数据清洗、数据变换、数据规约、日志记录等等，在这层使用了</a:t>
            </a:r>
            <a:r>
              <a:rPr lang="en-US" altLang="zh-CN" dirty="0" smtClean="0"/>
              <a:t>Django</a:t>
            </a:r>
            <a:r>
              <a:rPr lang="zh-CN" altLang="en-US" dirty="0" smtClean="0"/>
              <a:t>作为服务端框架，使用</a:t>
            </a:r>
            <a:r>
              <a:rPr lang="en-US" altLang="zh-CN" dirty="0" smtClean="0"/>
              <a:t>Pandas</a:t>
            </a:r>
            <a:r>
              <a:rPr lang="zh-CN" altLang="en-US" dirty="0" smtClean="0"/>
              <a:t>、</a:t>
            </a:r>
            <a:r>
              <a:rPr lang="en-US" altLang="zh-CN" dirty="0" err="1" smtClean="0"/>
              <a:t>Numpy</a:t>
            </a:r>
            <a:r>
              <a:rPr lang="zh-CN" altLang="en-US" dirty="0" smtClean="0"/>
              <a:t>等做数据处理；第三层是数据采集层，負責采集并转发工站的测试数据，在这里我们使用了</a:t>
            </a:r>
            <a:r>
              <a:rPr lang="en-US" altLang="zh-CN" dirty="0" smtClean="0"/>
              <a:t>SSH</a:t>
            </a:r>
            <a:r>
              <a:rPr lang="zh-CN" altLang="en-US" dirty="0" smtClean="0"/>
              <a:t>连接工站上的电脑，并使用</a:t>
            </a:r>
            <a:r>
              <a:rPr lang="en-US" altLang="zh-CN" dirty="0" err="1" smtClean="0"/>
              <a:t>Sftp</a:t>
            </a:r>
            <a:r>
              <a:rPr lang="zh-CN" altLang="en-US" dirty="0" smtClean="0"/>
              <a:t>采集指定文件路径下的</a:t>
            </a:r>
            <a:r>
              <a:rPr lang="en-US" altLang="zh-CN" dirty="0" smtClean="0"/>
              <a:t>csv</a:t>
            </a:r>
            <a:r>
              <a:rPr lang="zh-CN" altLang="en-US" dirty="0" smtClean="0"/>
              <a:t>文件；第四层是数据存储层，负责系统所有数据的存储以及管理任务，针对不同类型不用场景的应用，我们使用了</a:t>
            </a:r>
            <a:r>
              <a:rPr lang="en-US" altLang="zh-CN" dirty="0" smtClean="0"/>
              <a:t>MongoDB</a:t>
            </a:r>
            <a:r>
              <a:rPr lang="zh-CN" altLang="en-US" dirty="0" smtClean="0"/>
              <a:t>、</a:t>
            </a:r>
            <a:r>
              <a:rPr lang="en-US" altLang="zh-CN" dirty="0" smtClean="0"/>
              <a:t>Oracle</a:t>
            </a:r>
            <a:r>
              <a:rPr lang="zh-CN" altLang="en-US" dirty="0" smtClean="0"/>
              <a:t>以及</a:t>
            </a:r>
            <a:r>
              <a:rPr lang="en-US" altLang="zh-CN" dirty="0" err="1" smtClean="0"/>
              <a:t>redis</a:t>
            </a:r>
            <a:r>
              <a:rPr lang="zh-CN" altLang="en-US" dirty="0" smtClean="0"/>
              <a:t>等三种数据库。</a:t>
            </a:r>
            <a:endParaRPr lang="en-US" altLang="zh-CN" dirty="0" smtClean="0"/>
          </a:p>
          <a:p>
            <a:endParaRPr lang="en-US" altLang="zh-TW" dirty="0" smtClean="0"/>
          </a:p>
          <a:p>
            <a:endParaRPr lang="en-US" altLang="zh-TW" dirty="0" smtClean="0"/>
          </a:p>
          <a:p>
            <a:r>
              <a:rPr lang="zh-CN" altLang="en-US" dirty="0" smtClean="0"/>
              <a:t>（增加每一區塊在系統中負責什麼）</a:t>
            </a:r>
            <a:endParaRPr lang="zh-TW" altLang="en-US" dirty="0" smtClean="0"/>
          </a:p>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8</a:t>
            </a:fld>
            <a:endParaRPr lang="zh-TW" altLang="en-US"/>
          </a:p>
        </p:txBody>
      </p:sp>
    </p:spTree>
    <p:extLst>
      <p:ext uri="{BB962C8B-B14F-4D97-AF65-F5344CB8AC3E}">
        <p14:creationId xmlns:p14="http://schemas.microsoft.com/office/powerpoint/2010/main" val="29664061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smtClean="0"/>
              <a:t>接下来进一步介绍这些核心功能在实现上的具体实现，</a:t>
            </a:r>
            <a:endParaRPr lang="en-US" altLang="zh-CN" dirty="0" smtClean="0"/>
          </a:p>
          <a:p>
            <a:r>
              <a:rPr lang="zh-CN" altLang="en-US" dirty="0" smtClean="0"/>
              <a:t>首先，在数据收集上，数据采集指的是收集数据的电脑采集工站上产生的测试数据，这一过程中，我们根据提供的</a:t>
            </a:r>
            <a:r>
              <a:rPr lang="en-US" altLang="zh-CN" dirty="0" smtClean="0"/>
              <a:t>mac</a:t>
            </a:r>
            <a:r>
              <a:rPr lang="zh-CN" altLang="en-US" dirty="0" smtClean="0"/>
              <a:t>工站地址以及文件路径，通过</a:t>
            </a:r>
            <a:r>
              <a:rPr lang="en-US" altLang="zh-CN" dirty="0" err="1" smtClean="0"/>
              <a:t>ssh</a:t>
            </a:r>
            <a:r>
              <a:rPr lang="zh-CN" altLang="en-US" dirty="0" smtClean="0"/>
              <a:t>连接工站上的电脑</a:t>
            </a:r>
            <a:r>
              <a:rPr lang="en-US" altLang="zh-CN" dirty="0" smtClean="0"/>
              <a:t>IP</a:t>
            </a:r>
            <a:r>
              <a:rPr lang="zh-CN" altLang="en-US" dirty="0" smtClean="0"/>
              <a:t>地址，然后再通过</a:t>
            </a:r>
            <a:r>
              <a:rPr lang="en-US" altLang="zh-CN" dirty="0" err="1" smtClean="0"/>
              <a:t>sftp</a:t>
            </a:r>
            <a:r>
              <a:rPr lang="zh-CN" altLang="en-US" dirty="0" smtClean="0"/>
              <a:t>拉取指定路径下的</a:t>
            </a:r>
            <a:r>
              <a:rPr lang="en-US" altLang="zh-CN" dirty="0" smtClean="0"/>
              <a:t>csv</a:t>
            </a:r>
            <a:r>
              <a:rPr lang="zh-CN" altLang="en-US" dirty="0" smtClean="0"/>
              <a:t>文件，在这过程中，由于存在网络传输时延，为了最大限度利用网络信道，我们采用了异步传输机制，极大地提升了数据传输效率；例如图中所示，若是采用同步传输，网络信道每次只负责传送一次请求的数据，只有当这一次的数据传输完成后，才可以进行下一次数据请求的传输；而在异步传输机制中，可以根据网络信道的情况同时传输多个请求的数据，提升了信道的利用率。</a:t>
            </a:r>
            <a:endParaRPr lang="zh-TW" altLang="en-US" dirty="0" smtClean="0"/>
          </a:p>
          <a:p>
            <a:endParaRPr lang="zh-TW" altLang="en-US" dirty="0"/>
          </a:p>
        </p:txBody>
      </p:sp>
      <p:sp>
        <p:nvSpPr>
          <p:cNvPr id="4" name="投影片編號版面配置區 3"/>
          <p:cNvSpPr>
            <a:spLocks noGrp="1"/>
          </p:cNvSpPr>
          <p:nvPr>
            <p:ph type="sldNum" sz="quarter" idx="10"/>
          </p:nvPr>
        </p:nvSpPr>
        <p:spPr/>
        <p:txBody>
          <a:bodyPr/>
          <a:lstStyle/>
          <a:p>
            <a:fld id="{E1DE4026-03C8-42AA-BC6B-FCAC95E66916}" type="slidenum">
              <a:rPr lang="zh-TW" altLang="en-US" smtClean="0"/>
              <a:t>9</a:t>
            </a:fld>
            <a:endParaRPr lang="zh-TW" altLang="en-US"/>
          </a:p>
        </p:txBody>
      </p:sp>
    </p:spTree>
    <p:extLst>
      <p:ext uri="{BB962C8B-B14F-4D97-AF65-F5344CB8AC3E}">
        <p14:creationId xmlns:p14="http://schemas.microsoft.com/office/powerpoint/2010/main" val="870200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072B4B8E-6CCC-4D73-A55C-73EC73D563D8}" type="datetimeFigureOut">
              <a:rPr lang="zh-TW" altLang="en-US" smtClean="0"/>
              <a:t>2024/3/12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3086447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072B4B8E-6CCC-4D73-A55C-73EC73D563D8}" type="datetimeFigureOut">
              <a:rPr lang="zh-TW" altLang="en-US" smtClean="0"/>
              <a:t>2024/3/12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14410584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072B4B8E-6CCC-4D73-A55C-73EC73D563D8}" type="datetimeFigureOut">
              <a:rPr lang="zh-TW" altLang="en-US" smtClean="0"/>
              <a:t>2024/3/12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17257178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bg>
      <p:bgPr>
        <a:solidFill>
          <a:schemeClr val="bg1"/>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838200" y="6356352"/>
            <a:ext cx="2743200" cy="365125"/>
          </a:xfrm>
          <a:prstGeom prst="rect">
            <a:avLst/>
          </a:prstGeom>
        </p:spPr>
        <p:txBody>
          <a:bodyPr/>
          <a:lstStyle/>
          <a:p>
            <a:endParaRPr lang="zh-TW" altLang="en-US"/>
          </a:p>
        </p:txBody>
      </p:sp>
      <p:sp>
        <p:nvSpPr>
          <p:cNvPr id="4" name="Footer Placeholder 3"/>
          <p:cNvSpPr>
            <a:spLocks noGrp="1"/>
          </p:cNvSpPr>
          <p:nvPr>
            <p:ph type="ftr" sz="quarter" idx="11"/>
          </p:nvPr>
        </p:nvSpPr>
        <p:spPr>
          <a:xfrm>
            <a:off x="4038600" y="6356352"/>
            <a:ext cx="4114800" cy="365125"/>
          </a:xfrm>
          <a:prstGeom prst="rect">
            <a:avLst/>
          </a:prstGeom>
        </p:spPr>
        <p:txBody>
          <a:bodyPr/>
          <a:lstStyle/>
          <a:p>
            <a:r>
              <a:rPr lang="en-US" altLang="zh-TW"/>
              <a:t>4</a:t>
            </a:r>
            <a:endParaRPr lang="zh-TW" altLang="en-US" dirty="0"/>
          </a:p>
        </p:txBody>
      </p:sp>
    </p:spTree>
    <p:extLst>
      <p:ext uri="{BB962C8B-B14F-4D97-AF65-F5344CB8AC3E}">
        <p14:creationId xmlns:p14="http://schemas.microsoft.com/office/powerpoint/2010/main" val="285736098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072B4B8E-6CCC-4D73-A55C-73EC73D563D8}" type="datetimeFigureOut">
              <a:rPr lang="zh-TW" altLang="en-US" smtClean="0"/>
              <a:t>2024/3/12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12185316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編輯母片文字樣式</a:t>
            </a:r>
          </a:p>
        </p:txBody>
      </p:sp>
      <p:sp>
        <p:nvSpPr>
          <p:cNvPr id="4" name="日期版面配置區 3"/>
          <p:cNvSpPr>
            <a:spLocks noGrp="1"/>
          </p:cNvSpPr>
          <p:nvPr>
            <p:ph type="dt" sz="half" idx="10"/>
          </p:nvPr>
        </p:nvSpPr>
        <p:spPr/>
        <p:txBody>
          <a:bodyPr/>
          <a:lstStyle/>
          <a:p>
            <a:fld id="{072B4B8E-6CCC-4D73-A55C-73EC73D563D8}" type="datetimeFigureOut">
              <a:rPr lang="zh-TW" altLang="en-US" smtClean="0"/>
              <a:t>2024/3/12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4229054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072B4B8E-6CCC-4D73-A55C-73EC73D563D8}" type="datetimeFigureOut">
              <a:rPr lang="zh-TW" altLang="en-US" smtClean="0"/>
              <a:t>2024/3/12</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21237688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072B4B8E-6CCC-4D73-A55C-73EC73D563D8}" type="datetimeFigureOut">
              <a:rPr lang="zh-TW" altLang="en-US" smtClean="0"/>
              <a:t>2024/3/12</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1506857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072B4B8E-6CCC-4D73-A55C-73EC73D563D8}" type="datetimeFigureOut">
              <a:rPr lang="zh-TW" altLang="en-US" smtClean="0"/>
              <a:t>2024/3/12</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3434516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072B4B8E-6CCC-4D73-A55C-73EC73D563D8}" type="datetimeFigureOut">
              <a:rPr lang="zh-TW" altLang="en-US" smtClean="0"/>
              <a:t>2024/3/12</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3078820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日期版面配置區 4"/>
          <p:cNvSpPr>
            <a:spLocks noGrp="1"/>
          </p:cNvSpPr>
          <p:nvPr>
            <p:ph type="dt" sz="half" idx="10"/>
          </p:nvPr>
        </p:nvSpPr>
        <p:spPr/>
        <p:txBody>
          <a:bodyPr/>
          <a:lstStyle/>
          <a:p>
            <a:fld id="{072B4B8E-6CCC-4D73-A55C-73EC73D563D8}" type="datetimeFigureOut">
              <a:rPr lang="zh-TW" altLang="en-US" smtClean="0"/>
              <a:t>2024/3/12</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34469911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日期版面配置區 4"/>
          <p:cNvSpPr>
            <a:spLocks noGrp="1"/>
          </p:cNvSpPr>
          <p:nvPr>
            <p:ph type="dt" sz="half" idx="10"/>
          </p:nvPr>
        </p:nvSpPr>
        <p:spPr/>
        <p:txBody>
          <a:bodyPr/>
          <a:lstStyle/>
          <a:p>
            <a:fld id="{072B4B8E-6CCC-4D73-A55C-73EC73D563D8}" type="datetimeFigureOut">
              <a:rPr lang="zh-TW" altLang="en-US" smtClean="0"/>
              <a:t>2024/3/12</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25317823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2B4B8E-6CCC-4D73-A55C-73EC73D563D8}" type="datetimeFigureOut">
              <a:rPr lang="zh-TW" altLang="en-US" smtClean="0"/>
              <a:t>2024/3/12</a:t>
            </a:fld>
            <a:endParaRPr lang="zh-TW" altLang="en-US"/>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A8D57E-812F-41E1-920A-DA44172C71C7}" type="slidenum">
              <a:rPr lang="zh-TW" altLang="en-US" smtClean="0"/>
              <a:t>‹#›</a:t>
            </a:fld>
            <a:endParaRPr lang="zh-TW" altLang="en-US"/>
          </a:p>
        </p:txBody>
      </p:sp>
    </p:spTree>
    <p:extLst>
      <p:ext uri="{BB962C8B-B14F-4D97-AF65-F5344CB8AC3E}">
        <p14:creationId xmlns:p14="http://schemas.microsoft.com/office/powerpoint/2010/main" val="17752882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microsoft.com/office/2007/relationships/hdphoto" Target="../media/hdphoto2.wdp"/><Relationship Id="rId11" Type="http://schemas.openxmlformats.org/officeDocument/2006/relationships/image" Target="../media/image17.png"/><Relationship Id="rId5" Type="http://schemas.openxmlformats.org/officeDocument/2006/relationships/image" Target="../media/image3.png"/><Relationship Id="rId10" Type="http://schemas.openxmlformats.org/officeDocument/2006/relationships/image" Target="../media/image16.png"/><Relationship Id="rId4" Type="http://schemas.microsoft.com/office/2007/relationships/hdphoto" Target="../media/hdphoto1.wdp"/><Relationship Id="rId9"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2.png"/><Relationship Id="rId7"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image" Target="../media/image2.png"/><Relationship Id="rId7" Type="http://schemas.openxmlformats.org/officeDocument/2006/relationships/image" Target="../media/image23.png"/><Relationship Id="rId12" Type="http://schemas.microsoft.com/office/2007/relationships/hdphoto" Target="../media/hdphoto8.wdp"/><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25.png"/><Relationship Id="rId5" Type="http://schemas.microsoft.com/office/2007/relationships/hdphoto" Target="../media/hdphoto2.wdp"/><Relationship Id="rId10" Type="http://schemas.microsoft.com/office/2007/relationships/hdphoto" Target="../media/hdphoto7.wdp"/><Relationship Id="rId4" Type="http://schemas.openxmlformats.org/officeDocument/2006/relationships/image" Target="../media/image3.png"/><Relationship Id="rId9" Type="http://schemas.openxmlformats.org/officeDocument/2006/relationships/image" Target="../media/image24.png"/></Relationships>
</file>

<file path=ppt/slides/_rels/slide17.xml.rels><?xml version="1.0" encoding="UTF-8" standalone="yes"?>
<Relationships xmlns="http://schemas.openxmlformats.org/package/2006/relationships"><Relationship Id="rId8" Type="http://schemas.microsoft.com/office/2007/relationships/hdphoto" Target="../media/hdphoto9.wdp"/><Relationship Id="rId3" Type="http://schemas.openxmlformats.org/officeDocument/2006/relationships/image" Target="../media/image2.png"/><Relationship Id="rId7"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microsoft.com/office/2007/relationships/hdphoto" Target="../media/hdphoto10.wdp"/><Relationship Id="rId3" Type="http://schemas.openxmlformats.org/officeDocument/2006/relationships/image" Target="../media/image2.png"/><Relationship Id="rId7" Type="http://schemas.openxmlformats.org/officeDocument/2006/relationships/image" Target="../media/image27.png"/><Relationship Id="rId12" Type="http://schemas.microsoft.com/office/2007/relationships/hdphoto" Target="../media/hdphoto12.wdp"/><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29.png"/><Relationship Id="rId5" Type="http://schemas.microsoft.com/office/2007/relationships/hdphoto" Target="../media/hdphoto2.wdp"/><Relationship Id="rId10" Type="http://schemas.microsoft.com/office/2007/relationships/hdphoto" Target="../media/hdphoto11.wdp"/><Relationship Id="rId4" Type="http://schemas.openxmlformats.org/officeDocument/2006/relationships/image" Target="../media/image3.png"/><Relationship Id="rId9"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png"/><Relationship Id="rId7"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 Id="rId9" Type="http://schemas.openxmlformats.org/officeDocument/2006/relationships/image" Target="../media/image32.PNG"/></Relationships>
</file>

<file path=ppt/slides/_rels/slide23.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png"/><Relationship Id="rId7"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 Id="rId9"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8.sv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microsoft.com/office/2007/relationships/hdphoto" Target="../media/hdphoto2.wdp"/><Relationship Id="rId11" Type="http://schemas.openxmlformats.org/officeDocument/2006/relationships/image" Target="../media/image6.png"/><Relationship Id="rId5" Type="http://schemas.openxmlformats.org/officeDocument/2006/relationships/image" Target="../media/image3.png"/><Relationship Id="rId15" Type="http://schemas.openxmlformats.org/officeDocument/2006/relationships/image" Target="../media/image8.png"/><Relationship Id="rId10" Type="http://schemas.openxmlformats.org/officeDocument/2006/relationships/image" Target="../media/image6.svg"/><Relationship Id="rId4" Type="http://schemas.microsoft.com/office/2007/relationships/hdphoto" Target="../media/hdphoto1.wdp"/><Relationship Id="rId14" Type="http://schemas.openxmlformats.org/officeDocument/2006/relationships/image" Target="../media/image10.sv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12.png"/><Relationship Id="rId5" Type="http://schemas.microsoft.com/office/2007/relationships/hdphoto" Target="../media/hdphoto2.wdp"/><Relationship Id="rId10" Type="http://schemas.microsoft.com/office/2007/relationships/hdphoto" Target="../media/hdphoto4.wdp"/><Relationship Id="rId4" Type="http://schemas.openxmlformats.org/officeDocument/2006/relationships/image" Target="../media/image3.png"/><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圖片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矩形 18"/>
          <p:cNvSpPr/>
          <p:nvPr/>
        </p:nvSpPr>
        <p:spPr>
          <a:xfrm>
            <a:off x="0" y="0"/>
            <a:ext cx="12192000" cy="6858000"/>
          </a:xfrm>
          <a:prstGeom prst="rect">
            <a:avLst/>
          </a:prstGeom>
          <a:gradFill flip="none" rotWithShape="1">
            <a:gsLst>
              <a:gs pos="79000">
                <a:srgbClr val="5EAEFD">
                  <a:alpha val="0"/>
                </a:srgbClr>
              </a:gs>
              <a:gs pos="100000">
                <a:srgbClr val="0280F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1" name="群組 20"/>
          <p:cNvGrpSpPr/>
          <p:nvPr/>
        </p:nvGrpSpPr>
        <p:grpSpPr>
          <a:xfrm>
            <a:off x="1885063" y="1089429"/>
            <a:ext cx="8629042" cy="5184773"/>
            <a:chOff x="2042500" y="1248229"/>
            <a:chExt cx="8305953" cy="4990644"/>
          </a:xfrm>
        </p:grpSpPr>
        <p:sp>
          <p:nvSpPr>
            <p:cNvPr id="22" name="手繪多邊形 21"/>
            <p:cNvSpPr/>
            <p:nvPr/>
          </p:nvSpPr>
          <p:spPr>
            <a:xfrm rot="10800000">
              <a:off x="2258721" y="1410152"/>
              <a:ext cx="8089732" cy="4828721"/>
            </a:xfrm>
            <a:custGeom>
              <a:avLst/>
              <a:gdLst>
                <a:gd name="connsiteX0" fmla="*/ 8107001 w 8107001"/>
                <a:gd name="connsiteY0" fmla="*/ 4756711 h 4756711"/>
                <a:gd name="connsiteX1" fmla="*/ 0 w 8107001"/>
                <a:gd name="connsiteY1" fmla="*/ 4756711 h 4756711"/>
                <a:gd name="connsiteX2" fmla="*/ 0 w 8107001"/>
                <a:gd name="connsiteY2" fmla="*/ 531239 h 4756711"/>
                <a:gd name="connsiteX3" fmla="*/ 4883894 w 8107001"/>
                <a:gd name="connsiteY3" fmla="*/ 531239 h 4756711"/>
                <a:gd name="connsiteX4" fmla="*/ 6579945 w 8107001"/>
                <a:gd name="connsiteY4" fmla="*/ 0 h 4756711"/>
                <a:gd name="connsiteX5" fmla="*/ 6579507 w 8107001"/>
                <a:gd name="connsiteY5" fmla="*/ 303381 h 4756711"/>
                <a:gd name="connsiteX6" fmla="*/ 6579178 w 8107001"/>
                <a:gd name="connsiteY6" fmla="*/ 531239 h 4756711"/>
                <a:gd name="connsiteX7" fmla="*/ 8107001 w 8107001"/>
                <a:gd name="connsiteY7" fmla="*/ 531239 h 475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07001" h="4756711">
                  <a:moveTo>
                    <a:pt x="8107001" y="4756711"/>
                  </a:moveTo>
                  <a:lnTo>
                    <a:pt x="0" y="4756711"/>
                  </a:lnTo>
                  <a:lnTo>
                    <a:pt x="0" y="531239"/>
                  </a:lnTo>
                  <a:lnTo>
                    <a:pt x="4883894" y="531239"/>
                  </a:lnTo>
                  <a:lnTo>
                    <a:pt x="6579945" y="0"/>
                  </a:lnTo>
                  <a:cubicBezTo>
                    <a:pt x="6581783" y="100730"/>
                    <a:pt x="6580645" y="202055"/>
                    <a:pt x="6579507" y="303381"/>
                  </a:cubicBezTo>
                  <a:lnTo>
                    <a:pt x="6579178" y="531239"/>
                  </a:lnTo>
                  <a:lnTo>
                    <a:pt x="8107001" y="531239"/>
                  </a:lnTo>
                  <a:close/>
                </a:path>
              </a:pathLst>
            </a:custGeom>
            <a:no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圓角矩形 23"/>
            <p:cNvSpPr/>
            <p:nvPr/>
          </p:nvSpPr>
          <p:spPr>
            <a:xfrm>
              <a:off x="2042500" y="1248229"/>
              <a:ext cx="8107001" cy="4225472"/>
            </a:xfrm>
            <a:prstGeom prst="roundRect">
              <a:avLst>
                <a:gd name="adj" fmla="val 0"/>
              </a:avLst>
            </a:prstGeom>
            <a:gradFill flip="none" rotWithShape="1">
              <a:gsLst>
                <a:gs pos="0">
                  <a:schemeClr val="accent1">
                    <a:lumMod val="5000"/>
                    <a:lumOff val="95000"/>
                  </a:schemeClr>
                </a:gs>
                <a:gs pos="100000">
                  <a:srgbClr val="C9DFFE"/>
                </a:gs>
              </a:gsLst>
              <a:lin ang="3600000" scaled="0"/>
              <a:tileRect/>
            </a:gradFill>
            <a:ln w="190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190500" dist="38100" dir="5400000" algn="t" rotWithShape="0">
                <a:schemeClr val="accent5">
                  <a:lumMod val="50000"/>
                  <a:alpha val="1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t> </a:t>
              </a:r>
              <a:endParaRPr lang="zh-TW" altLang="en-US" dirty="0"/>
            </a:p>
          </p:txBody>
        </p:sp>
      </p:grpSp>
      <p:sp>
        <p:nvSpPr>
          <p:cNvPr id="25" name="object 5"/>
          <p:cNvSpPr txBox="1"/>
          <p:nvPr/>
        </p:nvSpPr>
        <p:spPr>
          <a:xfrm>
            <a:off x="1263340" y="1803895"/>
            <a:ext cx="8874721" cy="492443"/>
          </a:xfrm>
          <a:prstGeom prst="rect">
            <a:avLst/>
          </a:prstGeom>
          <a:ln w="12700">
            <a:miter lim="400000"/>
          </a:ln>
        </p:spPr>
        <p:txBody>
          <a:bodyPr wrap="square" lIns="0" tIns="0" rIns="0" bIns="0">
            <a:spAutoFit/>
          </a:bodyPr>
          <a:lstStyle>
            <a:lvl1pPr indent="17145" algn="ctr">
              <a:spcBef>
                <a:spcPts val="100"/>
              </a:spcBef>
              <a:defRPr sz="6000" b="1" spc="782">
                <a:solidFill>
                  <a:srgbClr val="FFFFFF"/>
                </a:solidFill>
                <a:latin typeface="Microsoft YaHei"/>
                <a:ea typeface="Microsoft YaHei"/>
                <a:cs typeface="Microsoft YaHei"/>
                <a:sym typeface="Microsoft YaHei"/>
              </a:defRPr>
            </a:lvl1pPr>
          </a:lstStyle>
          <a:p>
            <a:pPr defTabSz="914354" eaLnBrk="0" fontAlgn="base" hangingPunct="0">
              <a:spcAft>
                <a:spcPct val="0"/>
              </a:spcAft>
              <a:defRPr/>
            </a:pPr>
            <a:r>
              <a:rPr lang="zh-TW" altLang="en-US" sz="3200" spc="783" dirty="0">
                <a:ln>
                  <a:solidFill>
                    <a:prstClr val="white"/>
                  </a:solidFill>
                </a:ln>
                <a:solidFill>
                  <a:schemeClr val="accent5">
                    <a:lumMod val="50000"/>
                  </a:schemeClr>
                </a:solidFill>
                <a:latin typeface="Calibri" panose="020F0502020204030204" pitchFamily="34" charset="0"/>
                <a:ea typeface="微軟正黑體" panose="020B0604030504040204" pitchFamily="34" charset="-120"/>
                <a:cs typeface="Calibri" panose="020F0502020204030204" pitchFamily="34" charset="0"/>
              </a:rPr>
              <a:t> </a:t>
            </a:r>
            <a:endParaRPr sz="3200" spc="783" dirty="0">
              <a:ln>
                <a:solidFill>
                  <a:prstClr val="white"/>
                </a:solidFill>
              </a:ln>
              <a:solidFill>
                <a:schemeClr val="accent5">
                  <a:lumMod val="50000"/>
                </a:schemeClr>
              </a:solidFill>
              <a:latin typeface="Calibri" panose="020F0502020204030204" pitchFamily="34" charset="0"/>
              <a:ea typeface="微軟正黑體" panose="020B0604030504040204" pitchFamily="34" charset="-120"/>
              <a:cs typeface="Calibri" panose="020F0502020204030204" pitchFamily="34" charset="0"/>
            </a:endParaRPr>
          </a:p>
        </p:txBody>
      </p:sp>
      <p:cxnSp>
        <p:nvCxnSpPr>
          <p:cNvPr id="26" name="直線接點 25"/>
          <p:cNvCxnSpPr/>
          <p:nvPr/>
        </p:nvCxnSpPr>
        <p:spPr>
          <a:xfrm flipH="1">
            <a:off x="2746624" y="2593637"/>
            <a:ext cx="6698752" cy="0"/>
          </a:xfrm>
          <a:prstGeom prst="line">
            <a:avLst/>
          </a:prstGeom>
          <a:ln>
            <a:noFill/>
          </a:ln>
        </p:spPr>
        <p:style>
          <a:lnRef idx="1">
            <a:schemeClr val="accent1"/>
          </a:lnRef>
          <a:fillRef idx="0">
            <a:schemeClr val="accent1"/>
          </a:fillRef>
          <a:effectRef idx="0">
            <a:schemeClr val="accent1"/>
          </a:effectRef>
          <a:fontRef idx="minor">
            <a:schemeClr val="tx1"/>
          </a:fontRef>
        </p:style>
      </p:cxnSp>
      <p:sp>
        <p:nvSpPr>
          <p:cNvPr id="27" name="object 5"/>
          <p:cNvSpPr txBox="1"/>
          <p:nvPr/>
        </p:nvSpPr>
        <p:spPr>
          <a:xfrm>
            <a:off x="2315220" y="1824760"/>
            <a:ext cx="7561560" cy="769441"/>
          </a:xfrm>
          <a:prstGeom prst="rect">
            <a:avLst/>
          </a:prstGeom>
          <a:ln w="12700">
            <a:miter lim="400000"/>
          </a:ln>
          <a:effectLst/>
        </p:spPr>
        <p:txBody>
          <a:bodyPr wrap="square" lIns="0" tIns="0" rIns="0" bIns="0">
            <a:spAutoFit/>
          </a:bodyPr>
          <a:lstStyle>
            <a:lvl1pPr indent="17145" algn="ctr">
              <a:spcBef>
                <a:spcPts val="100"/>
              </a:spcBef>
              <a:defRPr sz="6000" b="1" spc="782">
                <a:solidFill>
                  <a:srgbClr val="FFFFFF"/>
                </a:solidFill>
                <a:latin typeface="Microsoft YaHei"/>
                <a:ea typeface="Microsoft YaHei"/>
                <a:cs typeface="Microsoft YaHei"/>
                <a:sym typeface="Microsoft YaHei"/>
              </a:defRPr>
            </a:lvl1pPr>
          </a:lstStyle>
          <a:p>
            <a:pPr eaLnBrk="0" fontAlgn="base" hangingPunct="0">
              <a:spcAft>
                <a:spcPct val="0"/>
              </a:spcAft>
              <a:defRPr/>
            </a:pPr>
            <a:r>
              <a:rPr kumimoji="1" lang="zh-TW" altLang="en-US" sz="5000" spc="200" dirty="0">
                <a:ln w="12700">
                  <a:noFill/>
                </a:ln>
                <a:solidFill>
                  <a:srgbClr val="002060"/>
                </a:solidFill>
                <a:latin typeface="Calibri" panose="020F0502020204030204" pitchFamily="34" charset="0"/>
                <a:ea typeface="微軟正黑體" panose="020B0604030504040204" pitchFamily="34" charset="-120"/>
                <a:cs typeface="Calibri" panose="020F0502020204030204" pitchFamily="34" charset="0"/>
              </a:rPr>
              <a:t>新產品測試智能監控系統</a:t>
            </a:r>
          </a:p>
        </p:txBody>
      </p:sp>
      <p:sp>
        <p:nvSpPr>
          <p:cNvPr id="28" name="object 5"/>
          <p:cNvSpPr txBox="1"/>
          <p:nvPr/>
        </p:nvSpPr>
        <p:spPr>
          <a:xfrm>
            <a:off x="3401350" y="2839400"/>
            <a:ext cx="4223197" cy="326274"/>
          </a:xfrm>
          <a:prstGeom prst="rect">
            <a:avLst/>
          </a:prstGeom>
          <a:effectLst/>
        </p:spPr>
        <p:txBody>
          <a:bodyPr vert="horz" wrap="square" lIns="0" tIns="18319" rIns="0" bIns="0" rtlCol="0">
            <a:spAutoFit/>
          </a:bodyPr>
          <a:lstStyle/>
          <a:p>
            <a:pPr marL="17145" defTabSz="914354" eaLnBrk="0" fontAlgn="base" hangingPunct="0">
              <a:spcBef>
                <a:spcPts val="145"/>
              </a:spcBef>
              <a:spcAft>
                <a:spcPct val="0"/>
              </a:spcAft>
              <a:defRPr/>
            </a:pPr>
            <a:r>
              <a:rPr kumimoji="1" lang="zh-TW" altLang="en-US" sz="2000" b="1" spc="200" dirty="0">
                <a:ln w="12700">
                  <a:noFill/>
                </a:ln>
                <a:solidFill>
                  <a:schemeClr val="accent5">
                    <a:lumMod val="50000"/>
                  </a:schemeClr>
                </a:solidFill>
                <a:ea typeface="微軟正黑體" panose="020B0604030504040204" pitchFamily="34" charset="-120"/>
                <a:cs typeface="Calibri" panose="020F0502020204030204" pitchFamily="34" charset="0"/>
                <a:sym typeface="Microsoft YaHei"/>
              </a:rPr>
              <a:t>報告人</a:t>
            </a:r>
            <a:r>
              <a:rPr kumimoji="1" lang="en-US" altLang="zh-TW"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sym typeface="Microsoft YaHei"/>
              </a:rPr>
              <a:t>|</a:t>
            </a:r>
            <a:r>
              <a:rPr kumimoji="1" lang="zh-CN" altLang="en-US" sz="2000" b="1" spc="200" dirty="0">
                <a:ln w="12700">
                  <a:noFill/>
                </a:ln>
                <a:solidFill>
                  <a:schemeClr val="accent5">
                    <a:lumMod val="50000"/>
                  </a:schemeClr>
                </a:solidFill>
                <a:ea typeface="微軟正黑體" panose="020B0604030504040204" pitchFamily="34" charset="-120"/>
                <a:cs typeface="Calibri" panose="020F0502020204030204" pitchFamily="34" charset="0"/>
                <a:sym typeface="Microsoft YaHei"/>
              </a:rPr>
              <a:t>黃猛</a:t>
            </a:r>
            <a:endParaRPr kumimoji="1" lang="en-US" altLang="zh-CN" sz="2000" b="1" spc="200" dirty="0">
              <a:ln w="12700">
                <a:noFill/>
              </a:ln>
              <a:solidFill>
                <a:schemeClr val="accent5">
                  <a:lumMod val="50000"/>
                </a:schemeClr>
              </a:solidFill>
              <a:ea typeface="微軟正黑體" panose="020B0604030504040204" pitchFamily="34" charset="-120"/>
              <a:cs typeface="Calibri" panose="020F0502020204030204" pitchFamily="34" charset="0"/>
              <a:sym typeface="Microsoft YaHei"/>
            </a:endParaRPr>
          </a:p>
        </p:txBody>
      </p:sp>
      <p:sp>
        <p:nvSpPr>
          <p:cNvPr id="29" name="object 5"/>
          <p:cNvSpPr txBox="1"/>
          <p:nvPr/>
        </p:nvSpPr>
        <p:spPr>
          <a:xfrm>
            <a:off x="4737209" y="4835111"/>
            <a:ext cx="2717583" cy="326274"/>
          </a:xfrm>
          <a:prstGeom prst="rect">
            <a:avLst/>
          </a:prstGeom>
          <a:effectLst/>
        </p:spPr>
        <p:txBody>
          <a:bodyPr vert="horz" wrap="square" lIns="0" tIns="18319" rIns="0" bIns="0" rtlCol="0">
            <a:spAutoFit/>
          </a:bodyPr>
          <a:lstStyle/>
          <a:p>
            <a:pPr marL="17145" algn="ctr" defTabSz="914354" eaLnBrk="0" fontAlgn="base" hangingPunct="0">
              <a:spcBef>
                <a:spcPts val="145"/>
              </a:spcBef>
              <a:spcAft>
                <a:spcPct val="0"/>
              </a:spcAft>
              <a:defRPr/>
            </a:pPr>
            <a:r>
              <a:rPr kumimoji="1" lang="en-US" altLang="zh-TW"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rPr>
              <a:t>2023</a:t>
            </a:r>
            <a:r>
              <a:rPr kumimoji="1" lang="zh-CN" altLang="en-US"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rPr>
              <a:t>年</a:t>
            </a:r>
            <a:r>
              <a:rPr kumimoji="1" lang="en-US" altLang="zh-CN"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rPr>
              <a:t>09</a:t>
            </a:r>
            <a:r>
              <a:rPr kumimoji="1" lang="zh-CN" altLang="en-US"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rPr>
              <a:t>月</a:t>
            </a:r>
            <a:r>
              <a:rPr kumimoji="1" lang="en-US" altLang="zh-CN"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rPr>
              <a:t>21</a:t>
            </a:r>
            <a:r>
              <a:rPr kumimoji="1" lang="zh-CN" altLang="en-US"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rPr>
              <a:t>日</a:t>
            </a:r>
            <a:endParaRPr kumimoji="1" lang="zh-TW" altLang="en-US" sz="2000" b="1" spc="200" dirty="0">
              <a:ln w="12700">
                <a:noFill/>
              </a:ln>
              <a:solidFill>
                <a:schemeClr val="accent5">
                  <a:lumMod val="50000"/>
                </a:schemeClr>
              </a:solidFill>
              <a:ea typeface="微軟正黑體" panose="020B0604030504040204" pitchFamily="34" charset="-120"/>
              <a:cs typeface="Calibri" panose="020F0502020204030204" pitchFamily="34" charset="0"/>
            </a:endParaRPr>
          </a:p>
        </p:txBody>
      </p:sp>
      <p:sp>
        <p:nvSpPr>
          <p:cNvPr id="30" name="object 5"/>
          <p:cNvSpPr txBox="1"/>
          <p:nvPr/>
        </p:nvSpPr>
        <p:spPr>
          <a:xfrm>
            <a:off x="3117912" y="3260608"/>
            <a:ext cx="5082418" cy="326274"/>
          </a:xfrm>
          <a:prstGeom prst="rect">
            <a:avLst/>
          </a:prstGeom>
          <a:effectLst/>
        </p:spPr>
        <p:txBody>
          <a:bodyPr vert="horz" wrap="square" lIns="0" tIns="18319" rIns="0" bIns="0" rtlCol="0">
            <a:spAutoFit/>
          </a:bodyPr>
          <a:lstStyle>
            <a:defPPr>
              <a:defRPr lang="zh-TW"/>
            </a:defPPr>
            <a:lvl1pPr marL="17145" defTabSz="914354" eaLnBrk="0" fontAlgn="base" hangingPunct="0">
              <a:spcBef>
                <a:spcPts val="145"/>
              </a:spcBef>
              <a:spcAft>
                <a:spcPct val="0"/>
              </a:spcAft>
              <a:defRPr kumimoji="1" sz="2000" b="1" spc="200">
                <a:ln w="12700">
                  <a:noFill/>
                </a:ln>
                <a:solidFill>
                  <a:prstClr val="white"/>
                </a:solidFill>
                <a:ea typeface="微軟正黑體" panose="020B0604030504040204" pitchFamily="34" charset="-120"/>
                <a:cs typeface="Calibri" panose="020F0502020204030204" pitchFamily="34" charset="0"/>
              </a:defRPr>
            </a:lvl1pPr>
          </a:lstStyle>
          <a:p>
            <a:r>
              <a:rPr lang="zh-CN" altLang="en-US" dirty="0">
                <a:solidFill>
                  <a:schemeClr val="accent5">
                    <a:lumMod val="50000"/>
                  </a:schemeClr>
                </a:solidFill>
              </a:rPr>
              <a:t>指導主管</a:t>
            </a:r>
            <a:r>
              <a:rPr lang="en-US" altLang="zh-TW" dirty="0">
                <a:solidFill>
                  <a:schemeClr val="accent5">
                    <a:lumMod val="50000"/>
                  </a:schemeClr>
                </a:solidFill>
              </a:rPr>
              <a:t>|</a:t>
            </a:r>
            <a:r>
              <a:rPr lang="zh-CN" altLang="en-US" dirty="0">
                <a:solidFill>
                  <a:schemeClr val="accent5">
                    <a:lumMod val="50000"/>
                  </a:schemeClr>
                </a:solidFill>
              </a:rPr>
              <a:t>莊智顯 </a:t>
            </a:r>
            <a:r>
              <a:rPr lang="zh-TW" altLang="en-US" dirty="0" smtClean="0">
                <a:solidFill>
                  <a:schemeClr val="accent5">
                    <a:lumMod val="50000"/>
                  </a:schemeClr>
                </a:solidFill>
              </a:rPr>
              <a:t>副</a:t>
            </a:r>
            <a:r>
              <a:rPr lang="zh-TW" altLang="en-US" dirty="0">
                <a:solidFill>
                  <a:schemeClr val="accent5">
                    <a:lumMod val="50000"/>
                  </a:schemeClr>
                </a:solidFill>
              </a:rPr>
              <a:t>理</a:t>
            </a:r>
            <a:endParaRPr lang="en-US" altLang="zh-CN" dirty="0">
              <a:solidFill>
                <a:schemeClr val="accent5">
                  <a:lumMod val="50000"/>
                </a:schemeClr>
              </a:solidFill>
            </a:endParaRPr>
          </a:p>
        </p:txBody>
      </p:sp>
      <p:sp>
        <p:nvSpPr>
          <p:cNvPr id="31" name="object 5"/>
          <p:cNvSpPr txBox="1"/>
          <p:nvPr/>
        </p:nvSpPr>
        <p:spPr>
          <a:xfrm>
            <a:off x="3117911" y="3681816"/>
            <a:ext cx="1334304" cy="326274"/>
          </a:xfrm>
          <a:prstGeom prst="rect">
            <a:avLst/>
          </a:prstGeom>
          <a:effectLst/>
        </p:spPr>
        <p:txBody>
          <a:bodyPr vert="horz" wrap="square" lIns="0" tIns="18319" rIns="0" bIns="0" rtlCol="0">
            <a:spAutoFit/>
          </a:bodyPr>
          <a:lstStyle>
            <a:defPPr>
              <a:defRPr lang="zh-TW"/>
            </a:defPPr>
            <a:lvl1pPr marL="17145" defTabSz="914354" eaLnBrk="0" fontAlgn="base" hangingPunct="0">
              <a:spcBef>
                <a:spcPts val="145"/>
              </a:spcBef>
              <a:spcAft>
                <a:spcPct val="0"/>
              </a:spcAft>
              <a:defRPr kumimoji="1" sz="2000" b="1" spc="200">
                <a:ln w="12700">
                  <a:noFill/>
                </a:ln>
                <a:solidFill>
                  <a:prstClr val="white"/>
                </a:solidFill>
                <a:ea typeface="微軟正黑體" panose="020B0604030504040204" pitchFamily="34" charset="-120"/>
                <a:cs typeface="Calibri" panose="020F0502020204030204" pitchFamily="34" charset="0"/>
              </a:defRPr>
            </a:lvl1pPr>
          </a:lstStyle>
          <a:p>
            <a:r>
              <a:rPr lang="zh-CN" altLang="en-US" dirty="0" smtClean="0">
                <a:solidFill>
                  <a:schemeClr val="accent5">
                    <a:lumMod val="50000"/>
                  </a:schemeClr>
                </a:solidFill>
              </a:rPr>
              <a:t>報告單</a:t>
            </a:r>
            <a:r>
              <a:rPr lang="zh-CN" altLang="en-US" dirty="0">
                <a:solidFill>
                  <a:schemeClr val="accent5">
                    <a:lumMod val="50000"/>
                  </a:schemeClr>
                </a:solidFill>
              </a:rPr>
              <a:t>位</a:t>
            </a:r>
            <a:r>
              <a:rPr lang="en-US" altLang="zh-TW" dirty="0">
                <a:solidFill>
                  <a:schemeClr val="accent5">
                    <a:lumMod val="50000"/>
                  </a:schemeClr>
                </a:solidFill>
              </a:rPr>
              <a:t>|</a:t>
            </a:r>
            <a:endParaRPr lang="en-US" altLang="zh-CN" dirty="0">
              <a:solidFill>
                <a:schemeClr val="accent5">
                  <a:lumMod val="50000"/>
                </a:schemeClr>
              </a:solidFill>
            </a:endParaRPr>
          </a:p>
        </p:txBody>
      </p:sp>
      <p:sp>
        <p:nvSpPr>
          <p:cNvPr id="32" name="object 5">
            <a:extLst>
              <a:ext uri="{FF2B5EF4-FFF2-40B4-BE49-F238E27FC236}">
                <a16:creationId xmlns="" xmlns:a16="http://schemas.microsoft.com/office/drawing/2014/main" id="{1F269111-9137-C3E6-7410-13817795091B}"/>
              </a:ext>
            </a:extLst>
          </p:cNvPr>
          <p:cNvSpPr txBox="1"/>
          <p:nvPr/>
        </p:nvSpPr>
        <p:spPr>
          <a:xfrm>
            <a:off x="4370700" y="3681816"/>
            <a:ext cx="5477437" cy="354359"/>
          </a:xfrm>
          <a:prstGeom prst="rect">
            <a:avLst/>
          </a:prstGeom>
          <a:effectLst/>
        </p:spPr>
        <p:txBody>
          <a:bodyPr vert="horz" wrap="square" lIns="0" tIns="18319" rIns="0" bIns="0" rtlCol="0">
            <a:spAutoFit/>
          </a:bodyPr>
          <a:lstStyle>
            <a:defPPr>
              <a:defRPr lang="zh-TW"/>
            </a:defPPr>
            <a:lvl1pPr marL="17145" defTabSz="914354" eaLnBrk="0" fontAlgn="base" hangingPunct="0">
              <a:spcBef>
                <a:spcPts val="145"/>
              </a:spcBef>
              <a:spcAft>
                <a:spcPct val="0"/>
              </a:spcAft>
              <a:defRPr kumimoji="1" sz="2000" b="1" spc="200">
                <a:ln w="12700">
                  <a:noFill/>
                </a:ln>
                <a:solidFill>
                  <a:prstClr val="white"/>
                </a:solidFill>
                <a:ea typeface="微軟正黑體" panose="020B0604030504040204" pitchFamily="34" charset="-120"/>
                <a:cs typeface="Calibri" panose="020F0502020204030204" pitchFamily="34" charset="0"/>
              </a:defRPr>
            </a:lvl1pPr>
          </a:lstStyle>
          <a:p>
            <a:pPr>
              <a:lnSpc>
                <a:spcPct val="120000"/>
              </a:lnSpc>
            </a:pPr>
            <a:r>
              <a:rPr lang="zh-TW" altLang="en-US" dirty="0">
                <a:solidFill>
                  <a:schemeClr val="accent5">
                    <a:lumMod val="50000"/>
                  </a:schemeClr>
                </a:solidFill>
                <a:latin typeface="Microsoft JhengHei" panose="020B0604030504040204" pitchFamily="34" charset="-120"/>
                <a:ea typeface="Microsoft JhengHei" panose="020B0604030504040204" pitchFamily="34" charset="-120"/>
              </a:rPr>
              <a:t>系統軟件架構部</a:t>
            </a:r>
          </a:p>
        </p:txBody>
      </p:sp>
      <p:sp>
        <p:nvSpPr>
          <p:cNvPr id="15" name="object 5"/>
          <p:cNvSpPr txBox="1"/>
          <p:nvPr/>
        </p:nvSpPr>
        <p:spPr>
          <a:xfrm>
            <a:off x="3117911" y="4127626"/>
            <a:ext cx="1334304" cy="326274"/>
          </a:xfrm>
          <a:prstGeom prst="rect">
            <a:avLst/>
          </a:prstGeom>
          <a:effectLst/>
        </p:spPr>
        <p:txBody>
          <a:bodyPr vert="horz" wrap="square" lIns="0" tIns="18319" rIns="0" bIns="0" rtlCol="0">
            <a:spAutoFit/>
          </a:bodyPr>
          <a:lstStyle>
            <a:defPPr>
              <a:defRPr lang="zh-TW"/>
            </a:defPPr>
            <a:lvl1pPr marL="17145" defTabSz="914354" eaLnBrk="0" fontAlgn="base" hangingPunct="0">
              <a:spcBef>
                <a:spcPts val="145"/>
              </a:spcBef>
              <a:spcAft>
                <a:spcPct val="0"/>
              </a:spcAft>
              <a:defRPr kumimoji="1" sz="2000" b="1" spc="200">
                <a:ln w="12700">
                  <a:noFill/>
                </a:ln>
                <a:solidFill>
                  <a:prstClr val="white"/>
                </a:solidFill>
                <a:ea typeface="微軟正黑體" panose="020B0604030504040204" pitchFamily="34" charset="-120"/>
                <a:cs typeface="Calibri" panose="020F0502020204030204" pitchFamily="34" charset="0"/>
              </a:defRPr>
            </a:lvl1pPr>
          </a:lstStyle>
          <a:p>
            <a:r>
              <a:rPr lang="zh-CN" altLang="en-US" dirty="0">
                <a:solidFill>
                  <a:schemeClr val="accent5">
                    <a:lumMod val="50000"/>
                  </a:schemeClr>
                </a:solidFill>
              </a:rPr>
              <a:t>合作單位</a:t>
            </a:r>
            <a:r>
              <a:rPr lang="en-US" altLang="zh-TW" dirty="0">
                <a:solidFill>
                  <a:schemeClr val="accent5">
                    <a:lumMod val="50000"/>
                  </a:schemeClr>
                </a:solidFill>
              </a:rPr>
              <a:t>|</a:t>
            </a:r>
            <a:endParaRPr lang="en-US" altLang="zh-CN" dirty="0">
              <a:solidFill>
                <a:schemeClr val="accent5">
                  <a:lumMod val="50000"/>
                </a:schemeClr>
              </a:solidFill>
            </a:endParaRPr>
          </a:p>
        </p:txBody>
      </p:sp>
      <p:sp>
        <p:nvSpPr>
          <p:cNvPr id="16" name="object 5">
            <a:extLst>
              <a:ext uri="{FF2B5EF4-FFF2-40B4-BE49-F238E27FC236}">
                <a16:creationId xmlns="" xmlns:a16="http://schemas.microsoft.com/office/drawing/2014/main" id="{1F269111-9137-C3E6-7410-13817795091B}"/>
              </a:ext>
            </a:extLst>
          </p:cNvPr>
          <p:cNvSpPr txBox="1"/>
          <p:nvPr/>
        </p:nvSpPr>
        <p:spPr>
          <a:xfrm>
            <a:off x="4370700" y="4127626"/>
            <a:ext cx="5477437" cy="354359"/>
          </a:xfrm>
          <a:prstGeom prst="rect">
            <a:avLst/>
          </a:prstGeom>
          <a:effectLst/>
        </p:spPr>
        <p:txBody>
          <a:bodyPr vert="horz" wrap="square" lIns="0" tIns="18319" rIns="0" bIns="0" rtlCol="0">
            <a:spAutoFit/>
          </a:bodyPr>
          <a:lstStyle>
            <a:defPPr>
              <a:defRPr lang="zh-TW"/>
            </a:defPPr>
            <a:lvl1pPr marL="17145" defTabSz="914354" eaLnBrk="0" fontAlgn="base" hangingPunct="0">
              <a:spcBef>
                <a:spcPts val="145"/>
              </a:spcBef>
              <a:spcAft>
                <a:spcPct val="0"/>
              </a:spcAft>
              <a:defRPr kumimoji="1" sz="2000" b="1" spc="200">
                <a:ln w="12700">
                  <a:noFill/>
                </a:ln>
                <a:solidFill>
                  <a:prstClr val="white"/>
                </a:solidFill>
                <a:ea typeface="微軟正黑體" panose="020B0604030504040204" pitchFamily="34" charset="-120"/>
                <a:cs typeface="Calibri" panose="020F0502020204030204" pitchFamily="34" charset="0"/>
              </a:defRPr>
            </a:lvl1pPr>
          </a:lstStyle>
          <a:p>
            <a:pPr>
              <a:lnSpc>
                <a:spcPct val="120000"/>
              </a:lnSpc>
            </a:pPr>
            <a:r>
              <a:rPr lang="en-US" altLang="zh-TW" dirty="0">
                <a:solidFill>
                  <a:schemeClr val="accent5">
                    <a:lumMod val="50000"/>
                  </a:schemeClr>
                </a:solidFill>
                <a:latin typeface="Microsoft JhengHei" panose="020B0604030504040204" pitchFamily="34" charset="-120"/>
                <a:ea typeface="Microsoft JhengHei" panose="020B0604030504040204" pitchFamily="34" charset="-120"/>
              </a:rPr>
              <a:t>FATP RF Stations </a:t>
            </a:r>
            <a:r>
              <a:rPr lang="zh-TW" altLang="en-US" dirty="0">
                <a:solidFill>
                  <a:schemeClr val="accent5">
                    <a:lumMod val="50000"/>
                  </a:schemeClr>
                </a:solidFill>
                <a:latin typeface="Microsoft JhengHei" panose="020B0604030504040204" pitchFamily="34" charset="-120"/>
                <a:ea typeface="Microsoft JhengHei" panose="020B0604030504040204" pitchFamily="34" charset="-120"/>
              </a:rPr>
              <a:t>部</a:t>
            </a:r>
          </a:p>
        </p:txBody>
      </p:sp>
    </p:spTree>
    <p:extLst>
      <p:ext uri="{BB962C8B-B14F-4D97-AF65-F5344CB8AC3E}">
        <p14:creationId xmlns:p14="http://schemas.microsoft.com/office/powerpoint/2010/main" val="2708608447"/>
      </p:ext>
    </p:extLst>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群組 33"/>
          <p:cNvGrpSpPr/>
          <p:nvPr/>
        </p:nvGrpSpPr>
        <p:grpSpPr>
          <a:xfrm>
            <a:off x="0" y="0"/>
            <a:ext cx="12484889" cy="6858001"/>
            <a:chOff x="0" y="0"/>
            <a:chExt cx="12484889" cy="6858001"/>
          </a:xfrm>
        </p:grpSpPr>
        <p:sp>
          <p:nvSpPr>
            <p:cNvPr id="36" name="矩形 35"/>
            <p:cNvSpPr/>
            <p:nvPr/>
          </p:nvSpPr>
          <p:spPr>
            <a:xfrm>
              <a:off x="0" y="3629"/>
              <a:ext cx="12192000" cy="6854372"/>
            </a:xfrm>
            <a:prstGeom prst="rect">
              <a:avLst/>
            </a:prstGeom>
            <a:blipFill dpi="0" rotWithShape="0">
              <a:blip r:embed="rId3">
                <a:alphaModFix amt="90000"/>
                <a:extLst>
                  <a:ext uri="{BEBA8EAE-BF5A-486C-A8C5-ECC9F3942E4B}">
                    <a14:imgProps xmlns:a14="http://schemas.microsoft.com/office/drawing/2010/main">
                      <a14:imgLayer r:embed="rId4">
                        <a14:imgEffect>
                          <a14:artisticBlur radius="26"/>
                        </a14:imgEffect>
                      </a14:imgLayer>
                    </a14:imgProps>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5" name="矩形 54"/>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6" name="圖片 55"/>
            <p:cNvPicPr>
              <a:picLocks noChangeAspect="1"/>
            </p:cNvPicPr>
            <p:nvPr/>
          </p:nvPicPr>
          <p:blipFill>
            <a:blip r:embed="rId5">
              <a:extLst>
                <a:ext uri="{BEBA8EAE-BF5A-486C-A8C5-ECC9F3942E4B}">
                  <a14:imgProps xmlns:a14="http://schemas.microsoft.com/office/drawing/2010/main">
                    <a14:imgLayer r:embed="rId6">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57" name="圓角矩形 56"/>
          <p:cNvSpPr/>
          <p:nvPr/>
        </p:nvSpPr>
        <p:spPr>
          <a:xfrm>
            <a:off x="354916" y="689113"/>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58" name="文字方塊 57"/>
          <p:cNvSpPr txBox="1"/>
          <p:nvPr/>
        </p:nvSpPr>
        <p:spPr>
          <a:xfrm>
            <a:off x="658482" y="103023"/>
            <a:ext cx="1620957" cy="523220"/>
          </a:xfrm>
          <a:prstGeom prst="rect">
            <a:avLst/>
          </a:prstGeom>
          <a:noFill/>
        </p:spPr>
        <p:txBody>
          <a:bodyPr wrap="none" rtlCol="0">
            <a:spAutoFit/>
          </a:bodyPr>
          <a:lstStyle/>
          <a:p>
            <a:r>
              <a:rPr lang="zh-CN" altLang="en-US" sz="2800" b="1" dirty="0" smtClean="0">
                <a:solidFill>
                  <a:srgbClr val="002060"/>
                </a:solidFill>
                <a:latin typeface="微軟正黑體" panose="020B0604030504040204" pitchFamily="34" charset="-120"/>
                <a:ea typeface="微軟正黑體" panose="020B0604030504040204" pitchFamily="34" charset="-120"/>
              </a:rPr>
              <a:t>數據分析</a:t>
            </a:r>
            <a:endParaRPr lang="zh-CN" altLang="en-US" sz="2800" b="1" dirty="0">
              <a:solidFill>
                <a:srgbClr val="002060"/>
              </a:solidFill>
              <a:latin typeface="微軟正黑體" panose="020B0604030504040204" pitchFamily="34" charset="-120"/>
              <a:ea typeface="微軟正黑體" panose="020B0604030504040204" pitchFamily="34" charset="-120"/>
            </a:endParaRPr>
          </a:p>
        </p:txBody>
      </p:sp>
      <p:pic>
        <p:nvPicPr>
          <p:cNvPr id="59" name="圖片 5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60" name="橢圓 59"/>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1" name="橢圓 60"/>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矩形: 圆角 69">
            <a:extLst>
              <a:ext uri="{FF2B5EF4-FFF2-40B4-BE49-F238E27FC236}">
                <a16:creationId xmlns="" xmlns:a16="http://schemas.microsoft.com/office/drawing/2014/main" id="{807D507A-ADBC-C3F0-795B-CB0723DBEDD8}"/>
              </a:ext>
            </a:extLst>
          </p:cNvPr>
          <p:cNvSpPr/>
          <p:nvPr/>
        </p:nvSpPr>
        <p:spPr>
          <a:xfrm>
            <a:off x="4343480" y="756502"/>
            <a:ext cx="3629094" cy="517607"/>
          </a:xfrm>
          <a:prstGeom prst="roundRect">
            <a:avLst>
              <a:gd name="adj" fmla="val 50000"/>
            </a:avLst>
          </a:prstGeom>
          <a:solidFill>
            <a:srgbClr val="BCD6FC"/>
          </a:solidFill>
          <a:ln w="25400">
            <a:solidFill>
              <a:schemeClr val="bg1"/>
            </a:solidFill>
          </a:ln>
          <a:effectLst>
            <a:outerShdw blurRad="50800" dist="38100" dir="5400000" algn="t"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矩形 19">
            <a:extLst>
              <a:ext uri="{FF2B5EF4-FFF2-40B4-BE49-F238E27FC236}">
                <a16:creationId xmlns="" xmlns:a16="http://schemas.microsoft.com/office/drawing/2014/main" id="{35DCA97F-6824-703F-8F8F-BD0D8F7A1711}"/>
              </a:ext>
            </a:extLst>
          </p:cNvPr>
          <p:cNvSpPr/>
          <p:nvPr/>
        </p:nvSpPr>
        <p:spPr>
          <a:xfrm>
            <a:off x="4450651" y="756502"/>
            <a:ext cx="3414751" cy="507831"/>
          </a:xfrm>
          <a:prstGeom prst="rect">
            <a:avLst/>
          </a:prstGeom>
          <a:noFill/>
        </p:spPr>
        <p:txBody>
          <a:bodyPr wrap="square" lIns="0" tIns="0" rIns="0" bIns="0" rtlCol="0">
            <a:spAutoFit/>
          </a:bodyPr>
          <a:lstStyle/>
          <a:p>
            <a:pPr algn="ctr" hangingPunct="0">
              <a:lnSpc>
                <a:spcPct val="150000"/>
              </a:lnSpc>
            </a:pPr>
            <a:r>
              <a:rPr lang="en-US" altLang="zh-CN" sz="22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RTSP</a:t>
            </a:r>
            <a:r>
              <a:rPr lang="zh-CN" altLang="en-US" sz="22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流</a:t>
            </a:r>
            <a:r>
              <a:rPr lang="en-US" altLang="zh-CN" sz="22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OCR</a:t>
            </a:r>
            <a:r>
              <a:rPr lang="zh-TW" altLang="en-US" sz="22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實</a:t>
            </a:r>
            <a:r>
              <a:rPr lang="zh-TW" altLang="en-US" sz="22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時</a:t>
            </a:r>
            <a:r>
              <a:rPr lang="zh-CN" altLang="en-US" sz="22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分析預覽</a:t>
            </a:r>
            <a:endParaRPr lang="zh-TW" altLang="en-US" sz="22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pic>
        <p:nvPicPr>
          <p:cNvPr id="1026" name="Picture 2"/>
          <p:cNvPicPr>
            <a:picLocks noChangeAspect="1" noChangeArrowheads="1"/>
          </p:cNvPicPr>
          <p:nvPr/>
        </p:nvPicPr>
        <p:blipFill>
          <a:blip r:embed="rId8" cstate="print">
            <a:extLst>
              <a:ext uri="{28A0092B-C50C-407E-A947-70E740481C1C}">
                <a14:useLocalDpi xmlns:a14="http://schemas.microsoft.com/office/drawing/2010/main" val="0"/>
              </a:ext>
            </a:extLst>
          </a:blip>
          <a:stretch>
            <a:fillRect/>
          </a:stretch>
        </p:blipFill>
        <p:spPr bwMode="auto">
          <a:xfrm>
            <a:off x="1762317" y="1576001"/>
            <a:ext cx="8846652" cy="4431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 name="群組 2"/>
          <p:cNvGrpSpPr/>
          <p:nvPr/>
        </p:nvGrpSpPr>
        <p:grpSpPr>
          <a:xfrm>
            <a:off x="470651" y="1841763"/>
            <a:ext cx="1808788" cy="785351"/>
            <a:chOff x="450967" y="1941873"/>
            <a:chExt cx="1808788" cy="785351"/>
          </a:xfrm>
        </p:grpSpPr>
        <p:sp>
          <p:nvSpPr>
            <p:cNvPr id="43" name="矩形: 圆角 28">
              <a:extLst>
                <a:ext uri="{FF2B5EF4-FFF2-40B4-BE49-F238E27FC236}">
                  <a16:creationId xmlns="" xmlns:a16="http://schemas.microsoft.com/office/drawing/2014/main" id="{DF7D1828-DEF3-115D-5D43-339CD6533EE3}"/>
                </a:ext>
              </a:extLst>
            </p:cNvPr>
            <p:cNvSpPr/>
            <p:nvPr/>
          </p:nvSpPr>
          <p:spPr>
            <a:xfrm rot="10800000">
              <a:off x="450967" y="1941873"/>
              <a:ext cx="1537168" cy="47914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51" name="矩形: 圆角 29">
              <a:extLst>
                <a:ext uri="{FF2B5EF4-FFF2-40B4-BE49-F238E27FC236}">
                  <a16:creationId xmlns="" xmlns:a16="http://schemas.microsoft.com/office/drawing/2014/main" id="{80ECAB2C-5E89-3D3A-08CB-494FF949773C}"/>
                </a:ext>
              </a:extLst>
            </p:cNvPr>
            <p:cNvSpPr/>
            <p:nvPr/>
          </p:nvSpPr>
          <p:spPr>
            <a:xfrm>
              <a:off x="450967" y="2021523"/>
              <a:ext cx="1537168"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MAC</a:t>
              </a:r>
              <a:r>
                <a:rPr lang="zh-CN"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工站页面</a:t>
              </a:r>
              <a:endPar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65" name="任意多边形 65"/>
            <p:cNvSpPr/>
            <p:nvPr/>
          </p:nvSpPr>
          <p:spPr bwMode="auto">
            <a:xfrm rot="10800000" flipH="1">
              <a:off x="1468960" y="2421014"/>
              <a:ext cx="790795" cy="306210"/>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grpSp>
      <p:sp>
        <p:nvSpPr>
          <p:cNvPr id="66" name="任意多边形 65"/>
          <p:cNvSpPr/>
          <p:nvPr/>
        </p:nvSpPr>
        <p:spPr bwMode="auto">
          <a:xfrm flipH="1">
            <a:off x="9999338" y="2489022"/>
            <a:ext cx="1251237" cy="276185"/>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sp>
        <p:nvSpPr>
          <p:cNvPr id="67" name="矩形: 圆角 28">
            <a:extLst>
              <a:ext uri="{FF2B5EF4-FFF2-40B4-BE49-F238E27FC236}">
                <a16:creationId xmlns="" xmlns:a16="http://schemas.microsoft.com/office/drawing/2014/main" id="{DF7D1828-DEF3-115D-5D43-339CD6533EE3}"/>
              </a:ext>
            </a:extLst>
          </p:cNvPr>
          <p:cNvSpPr/>
          <p:nvPr/>
        </p:nvSpPr>
        <p:spPr>
          <a:xfrm rot="10800000">
            <a:off x="10423971" y="2788188"/>
            <a:ext cx="1537168" cy="47914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68" name="矩形: 圆角 29">
            <a:extLst>
              <a:ext uri="{FF2B5EF4-FFF2-40B4-BE49-F238E27FC236}">
                <a16:creationId xmlns="" xmlns:a16="http://schemas.microsoft.com/office/drawing/2014/main" id="{80ECAB2C-5E89-3D3A-08CB-494FF949773C}"/>
              </a:ext>
            </a:extLst>
          </p:cNvPr>
          <p:cNvSpPr/>
          <p:nvPr/>
        </p:nvSpPr>
        <p:spPr>
          <a:xfrm>
            <a:off x="10423971" y="2867838"/>
            <a:ext cx="1537168"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記錄工站信息</a:t>
            </a:r>
            <a:endPar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Tree>
    <p:extLst>
      <p:ext uri="{BB962C8B-B14F-4D97-AF65-F5344CB8AC3E}">
        <p14:creationId xmlns:p14="http://schemas.microsoft.com/office/powerpoint/2010/main" val="12228693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群組 33"/>
          <p:cNvGrpSpPr/>
          <p:nvPr/>
        </p:nvGrpSpPr>
        <p:grpSpPr>
          <a:xfrm>
            <a:off x="0" y="0"/>
            <a:ext cx="12484889" cy="6858001"/>
            <a:chOff x="0" y="0"/>
            <a:chExt cx="12484889" cy="6858001"/>
          </a:xfrm>
        </p:grpSpPr>
        <p:sp>
          <p:nvSpPr>
            <p:cNvPr id="36" name="矩形 35"/>
            <p:cNvSpPr/>
            <p:nvPr/>
          </p:nvSpPr>
          <p:spPr>
            <a:xfrm>
              <a:off x="0" y="3629"/>
              <a:ext cx="12192000" cy="6854372"/>
            </a:xfrm>
            <a:prstGeom prst="rect">
              <a:avLst/>
            </a:prstGeom>
            <a:blipFill dpi="0" rotWithShape="0">
              <a:blip r:embed="rId3">
                <a:alphaModFix amt="90000"/>
                <a:extLst>
                  <a:ext uri="{BEBA8EAE-BF5A-486C-A8C5-ECC9F3942E4B}">
                    <a14:imgProps xmlns:a14="http://schemas.microsoft.com/office/drawing/2010/main">
                      <a14:imgLayer r:embed="rId4">
                        <a14:imgEffect>
                          <a14:artisticBlur radius="26"/>
                        </a14:imgEffect>
                      </a14:imgLayer>
                    </a14:imgProps>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5" name="矩形 54"/>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6" name="圖片 55"/>
            <p:cNvPicPr>
              <a:picLocks noChangeAspect="1"/>
            </p:cNvPicPr>
            <p:nvPr/>
          </p:nvPicPr>
          <p:blipFill>
            <a:blip r:embed="rId5">
              <a:extLst>
                <a:ext uri="{BEBA8EAE-BF5A-486C-A8C5-ECC9F3942E4B}">
                  <a14:imgProps xmlns:a14="http://schemas.microsoft.com/office/drawing/2010/main">
                    <a14:imgLayer r:embed="rId6">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57" name="圓角矩形 56"/>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58" name="文字方塊 57"/>
          <p:cNvSpPr txBox="1"/>
          <p:nvPr/>
        </p:nvSpPr>
        <p:spPr>
          <a:xfrm>
            <a:off x="658482" y="103023"/>
            <a:ext cx="1620957" cy="523220"/>
          </a:xfrm>
          <a:prstGeom prst="rect">
            <a:avLst/>
          </a:prstGeom>
          <a:noFill/>
        </p:spPr>
        <p:txBody>
          <a:bodyPr wrap="none" rtlCol="0">
            <a:spAutoFit/>
          </a:bodyPr>
          <a:lstStyle/>
          <a:p>
            <a:r>
              <a:rPr lang="zh-CN" altLang="en-US" sz="2800" b="1" dirty="0" smtClean="0">
                <a:solidFill>
                  <a:srgbClr val="002060"/>
                </a:solidFill>
                <a:latin typeface="微軟正黑體" panose="020B0604030504040204" pitchFamily="34" charset="-120"/>
                <a:ea typeface="微軟正黑體" panose="020B0604030504040204" pitchFamily="34" charset="-120"/>
              </a:rPr>
              <a:t>數據處理</a:t>
            </a:r>
            <a:endParaRPr lang="zh-CN" altLang="en-US" sz="2800" b="1" dirty="0">
              <a:solidFill>
                <a:srgbClr val="002060"/>
              </a:solidFill>
              <a:latin typeface="微軟正黑體" panose="020B0604030504040204" pitchFamily="34" charset="-120"/>
              <a:ea typeface="微軟正黑體" panose="020B0604030504040204" pitchFamily="34" charset="-120"/>
            </a:endParaRPr>
          </a:p>
        </p:txBody>
      </p:sp>
      <p:pic>
        <p:nvPicPr>
          <p:cNvPr id="59" name="圖片 5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60" name="橢圓 59"/>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1" name="橢圓 60"/>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0" name="矩形: 圆角 42">
            <a:extLst>
              <a:ext uri="{FF2B5EF4-FFF2-40B4-BE49-F238E27FC236}">
                <a16:creationId xmlns="" xmlns:a16="http://schemas.microsoft.com/office/drawing/2014/main" id="{DB03E6D4-617D-058A-FF59-09F92EA960FC}"/>
              </a:ext>
            </a:extLst>
          </p:cNvPr>
          <p:cNvSpPr/>
          <p:nvPr/>
        </p:nvSpPr>
        <p:spPr>
          <a:xfrm>
            <a:off x="8521365" y="1784989"/>
            <a:ext cx="3026951" cy="3871917"/>
          </a:xfrm>
          <a:prstGeom prst="roundRect">
            <a:avLst>
              <a:gd name="adj" fmla="val 3630"/>
            </a:avLst>
          </a:prstGeom>
          <a:gradFill>
            <a:gsLst>
              <a:gs pos="0">
                <a:srgbClr val="2A5CEA"/>
              </a:gs>
              <a:gs pos="100000">
                <a:srgbClr val="0FA4E7">
                  <a:alpha val="0"/>
                </a:srgbClr>
              </a:gs>
            </a:gsLst>
            <a:lin ang="5400000" scaled="1"/>
          </a:gradFill>
          <a:ln w="1524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5" name="矩形: 圆角 42">
            <a:extLst>
              <a:ext uri="{FF2B5EF4-FFF2-40B4-BE49-F238E27FC236}">
                <a16:creationId xmlns="" xmlns:a16="http://schemas.microsoft.com/office/drawing/2014/main" id="{DB03E6D4-617D-058A-FF59-09F92EA960FC}"/>
              </a:ext>
            </a:extLst>
          </p:cNvPr>
          <p:cNvSpPr/>
          <p:nvPr/>
        </p:nvSpPr>
        <p:spPr>
          <a:xfrm>
            <a:off x="4861955" y="1784989"/>
            <a:ext cx="3026951" cy="3871917"/>
          </a:xfrm>
          <a:prstGeom prst="roundRect">
            <a:avLst>
              <a:gd name="adj" fmla="val 3630"/>
            </a:avLst>
          </a:prstGeom>
          <a:gradFill>
            <a:gsLst>
              <a:gs pos="0">
                <a:srgbClr val="2A5CEA"/>
              </a:gs>
              <a:gs pos="100000">
                <a:srgbClr val="0FA4E7">
                  <a:alpha val="0"/>
                </a:srgbClr>
              </a:gs>
            </a:gsLst>
            <a:lin ang="5400000" scaled="1"/>
          </a:gradFill>
          <a:ln w="1524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矩形: 圆角 42">
            <a:extLst>
              <a:ext uri="{FF2B5EF4-FFF2-40B4-BE49-F238E27FC236}">
                <a16:creationId xmlns="" xmlns:a16="http://schemas.microsoft.com/office/drawing/2014/main" id="{DB03E6D4-617D-058A-FF59-09F92EA960FC}"/>
              </a:ext>
            </a:extLst>
          </p:cNvPr>
          <p:cNvSpPr/>
          <p:nvPr/>
        </p:nvSpPr>
        <p:spPr>
          <a:xfrm>
            <a:off x="1056639" y="1784989"/>
            <a:ext cx="3026951" cy="3871917"/>
          </a:xfrm>
          <a:prstGeom prst="roundRect">
            <a:avLst>
              <a:gd name="adj" fmla="val 3630"/>
            </a:avLst>
          </a:prstGeom>
          <a:gradFill flip="none" rotWithShape="1">
            <a:gsLst>
              <a:gs pos="0">
                <a:srgbClr val="2A5CEA"/>
              </a:gs>
              <a:gs pos="100000">
                <a:srgbClr val="0FA4E7">
                  <a:alpha val="0"/>
                </a:srgbClr>
              </a:gs>
            </a:gsLst>
            <a:lin ang="5400000" scaled="1"/>
            <a:tileRect/>
          </a:gradFill>
          <a:ln w="1524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 name="矩形 20">
            <a:extLst>
              <a:ext uri="{FF2B5EF4-FFF2-40B4-BE49-F238E27FC236}">
                <a16:creationId xmlns="" xmlns:a16="http://schemas.microsoft.com/office/drawing/2014/main" id="{14C767D6-F23D-6B8F-B495-D9CBBE54D1E5}"/>
              </a:ext>
            </a:extLst>
          </p:cNvPr>
          <p:cNvSpPr/>
          <p:nvPr/>
        </p:nvSpPr>
        <p:spPr>
          <a:xfrm>
            <a:off x="1319561" y="1963539"/>
            <a:ext cx="2493668" cy="2295477"/>
          </a:xfrm>
          <a:prstGeom prst="rect">
            <a:avLst/>
          </a:prstGeom>
          <a:solidFill>
            <a:schemeClr val="bg1"/>
          </a:solidFill>
          <a:ln w="25400">
            <a:solidFill>
              <a:srgbClr val="E0E7FE"/>
            </a:solidFill>
          </a:ln>
          <a:effectLst>
            <a:outerShdw blurRad="127000" dist="38100" dir="5400000" algn="t" rotWithShape="0">
              <a:schemeClr val="accent5">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圆角 69">
            <a:extLst>
              <a:ext uri="{FF2B5EF4-FFF2-40B4-BE49-F238E27FC236}">
                <a16:creationId xmlns="" xmlns:a16="http://schemas.microsoft.com/office/drawing/2014/main" id="{807D507A-ADBC-C3F0-795B-CB0723DBEDD8}"/>
              </a:ext>
            </a:extLst>
          </p:cNvPr>
          <p:cNvSpPr/>
          <p:nvPr/>
        </p:nvSpPr>
        <p:spPr>
          <a:xfrm>
            <a:off x="1648702" y="1486497"/>
            <a:ext cx="1899514" cy="517607"/>
          </a:xfrm>
          <a:prstGeom prst="roundRect">
            <a:avLst>
              <a:gd name="adj" fmla="val 50000"/>
            </a:avLst>
          </a:prstGeom>
          <a:solidFill>
            <a:srgbClr val="BCD6FC"/>
          </a:solidFill>
          <a:ln w="25400">
            <a:solidFill>
              <a:schemeClr val="bg1"/>
            </a:solidFill>
          </a:ln>
          <a:effectLst>
            <a:outerShdw blurRad="50800" dist="38100" dir="5400000" algn="t"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矩形 19">
            <a:extLst>
              <a:ext uri="{FF2B5EF4-FFF2-40B4-BE49-F238E27FC236}">
                <a16:creationId xmlns="" xmlns:a16="http://schemas.microsoft.com/office/drawing/2014/main" id="{35DCA97F-6824-703F-8F8F-BD0D8F7A1711}"/>
              </a:ext>
            </a:extLst>
          </p:cNvPr>
          <p:cNvSpPr/>
          <p:nvPr/>
        </p:nvSpPr>
        <p:spPr>
          <a:xfrm>
            <a:off x="1810008" y="1476025"/>
            <a:ext cx="1512540" cy="445635"/>
          </a:xfrm>
          <a:prstGeom prst="rect">
            <a:avLst/>
          </a:prstGeom>
          <a:noFill/>
        </p:spPr>
        <p:txBody>
          <a:bodyPr wrap="square" lIns="0" tIns="0" rIns="0" bIns="0" rtlCol="0">
            <a:spAutoFit/>
          </a:bodyPr>
          <a:lstStyle/>
          <a:p>
            <a:pPr algn="ctr" hangingPunct="0">
              <a:lnSpc>
                <a:spcPct val="150000"/>
              </a:lnSpc>
            </a:pPr>
            <a:r>
              <a:rPr lang="zh-CN" altLang="en-US" sz="22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規約字段</a:t>
            </a:r>
            <a:endParaRPr lang="zh-TW" altLang="en-US" sz="22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pic>
        <p:nvPicPr>
          <p:cNvPr id="30" name="圖片 29"/>
          <p:cNvPicPr>
            <a:picLocks noChangeAspect="1"/>
          </p:cNvPicPr>
          <p:nvPr/>
        </p:nvPicPr>
        <p:blipFill>
          <a:blip r:embed="rId8"/>
          <a:stretch>
            <a:fillRect/>
          </a:stretch>
        </p:blipFill>
        <p:spPr>
          <a:xfrm rot="21379760">
            <a:off x="1508562" y="2438991"/>
            <a:ext cx="1962209" cy="504474"/>
          </a:xfrm>
          <a:prstGeom prst="rect">
            <a:avLst/>
          </a:prstGeom>
          <a:solidFill>
            <a:srgbClr val="BCD6FC"/>
          </a:solidFill>
          <a:ln w="25400">
            <a:noFill/>
          </a:ln>
          <a:effectLst/>
        </p:spPr>
      </p:pic>
      <p:pic>
        <p:nvPicPr>
          <p:cNvPr id="31" name="圖片 30"/>
          <p:cNvPicPr>
            <a:picLocks noChangeAspect="1"/>
          </p:cNvPicPr>
          <p:nvPr/>
        </p:nvPicPr>
        <p:blipFill>
          <a:blip r:embed="rId9"/>
          <a:stretch>
            <a:fillRect/>
          </a:stretch>
        </p:blipFill>
        <p:spPr>
          <a:xfrm rot="235148">
            <a:off x="1555611" y="3156079"/>
            <a:ext cx="2024904" cy="482531"/>
          </a:xfrm>
          <a:prstGeom prst="rect">
            <a:avLst/>
          </a:prstGeom>
          <a:solidFill>
            <a:srgbClr val="BCD6FC"/>
          </a:solidFill>
          <a:ln w="25400">
            <a:noFill/>
          </a:ln>
          <a:effectLst/>
        </p:spPr>
      </p:pic>
      <p:sp>
        <p:nvSpPr>
          <p:cNvPr id="38" name="矩形 37">
            <a:extLst>
              <a:ext uri="{FF2B5EF4-FFF2-40B4-BE49-F238E27FC236}">
                <a16:creationId xmlns="" xmlns:a16="http://schemas.microsoft.com/office/drawing/2014/main" id="{14C767D6-F23D-6B8F-B495-D9CBBE54D1E5}"/>
              </a:ext>
            </a:extLst>
          </p:cNvPr>
          <p:cNvSpPr/>
          <p:nvPr/>
        </p:nvSpPr>
        <p:spPr>
          <a:xfrm>
            <a:off x="5132790" y="1963538"/>
            <a:ext cx="2493668" cy="2295477"/>
          </a:xfrm>
          <a:prstGeom prst="rect">
            <a:avLst/>
          </a:prstGeom>
          <a:solidFill>
            <a:schemeClr val="bg1"/>
          </a:solidFill>
          <a:ln w="25400">
            <a:solidFill>
              <a:srgbClr val="E0E7FE"/>
            </a:solidFill>
          </a:ln>
          <a:effectLst>
            <a:outerShdw blurRad="127000" dist="38100" dir="5400000" algn="t" rotWithShape="0">
              <a:schemeClr val="accent5">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圆角 69">
            <a:extLst>
              <a:ext uri="{FF2B5EF4-FFF2-40B4-BE49-F238E27FC236}">
                <a16:creationId xmlns="" xmlns:a16="http://schemas.microsoft.com/office/drawing/2014/main" id="{807D507A-ADBC-C3F0-795B-CB0723DBEDD8}"/>
              </a:ext>
            </a:extLst>
          </p:cNvPr>
          <p:cNvSpPr/>
          <p:nvPr/>
        </p:nvSpPr>
        <p:spPr>
          <a:xfrm>
            <a:off x="5461931" y="1486497"/>
            <a:ext cx="1899514" cy="517607"/>
          </a:xfrm>
          <a:prstGeom prst="roundRect">
            <a:avLst>
              <a:gd name="adj" fmla="val 50000"/>
            </a:avLst>
          </a:prstGeom>
          <a:solidFill>
            <a:srgbClr val="BCD6FC"/>
          </a:solidFill>
          <a:ln w="25400">
            <a:solidFill>
              <a:schemeClr val="bg1"/>
            </a:solidFill>
          </a:ln>
          <a:effectLst>
            <a:outerShdw blurRad="50800" dist="38100" dir="5400000" algn="t"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矩形 40">
            <a:extLst>
              <a:ext uri="{FF2B5EF4-FFF2-40B4-BE49-F238E27FC236}">
                <a16:creationId xmlns="" xmlns:a16="http://schemas.microsoft.com/office/drawing/2014/main" id="{35DCA97F-6824-703F-8F8F-BD0D8F7A1711}"/>
              </a:ext>
            </a:extLst>
          </p:cNvPr>
          <p:cNvSpPr/>
          <p:nvPr/>
        </p:nvSpPr>
        <p:spPr>
          <a:xfrm>
            <a:off x="5691720" y="1476025"/>
            <a:ext cx="1512540" cy="507831"/>
          </a:xfrm>
          <a:prstGeom prst="rect">
            <a:avLst/>
          </a:prstGeom>
          <a:noFill/>
        </p:spPr>
        <p:txBody>
          <a:bodyPr wrap="square" lIns="0" tIns="0" rIns="0" bIns="0" rtlCol="0">
            <a:spAutoFit/>
          </a:bodyPr>
          <a:lstStyle/>
          <a:p>
            <a:pPr hangingPunct="0">
              <a:lnSpc>
                <a:spcPct val="150000"/>
              </a:lnSpc>
            </a:pPr>
            <a:r>
              <a:rPr lang="zh-CN" altLang="en-US" sz="22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清洗髒數據</a:t>
            </a:r>
            <a:endParaRPr lang="zh-TW" altLang="en-US" sz="22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pic>
        <p:nvPicPr>
          <p:cNvPr id="33" name="圖片 32"/>
          <p:cNvPicPr>
            <a:picLocks noChangeAspect="1"/>
          </p:cNvPicPr>
          <p:nvPr/>
        </p:nvPicPr>
        <p:blipFill>
          <a:blip r:embed="rId10"/>
          <a:stretch>
            <a:fillRect/>
          </a:stretch>
        </p:blipFill>
        <p:spPr>
          <a:xfrm>
            <a:off x="5180764" y="2419715"/>
            <a:ext cx="2423747" cy="1198883"/>
          </a:xfrm>
          <a:prstGeom prst="rect">
            <a:avLst/>
          </a:prstGeom>
        </p:spPr>
      </p:pic>
      <p:sp>
        <p:nvSpPr>
          <p:cNvPr id="46" name="矩形 45">
            <a:extLst>
              <a:ext uri="{FF2B5EF4-FFF2-40B4-BE49-F238E27FC236}">
                <a16:creationId xmlns="" xmlns:a16="http://schemas.microsoft.com/office/drawing/2014/main" id="{14C767D6-F23D-6B8F-B495-D9CBBE54D1E5}"/>
              </a:ext>
            </a:extLst>
          </p:cNvPr>
          <p:cNvSpPr/>
          <p:nvPr/>
        </p:nvSpPr>
        <p:spPr>
          <a:xfrm>
            <a:off x="8788007" y="1963538"/>
            <a:ext cx="2493668" cy="2295477"/>
          </a:xfrm>
          <a:prstGeom prst="rect">
            <a:avLst/>
          </a:prstGeom>
          <a:solidFill>
            <a:schemeClr val="bg1"/>
          </a:solidFill>
          <a:ln w="25400">
            <a:solidFill>
              <a:srgbClr val="E0E7FE"/>
            </a:solidFill>
          </a:ln>
          <a:effectLst>
            <a:outerShdw blurRad="127000" dist="38100" dir="5400000" algn="t" rotWithShape="0">
              <a:schemeClr val="accent5">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圆角 69">
            <a:extLst>
              <a:ext uri="{FF2B5EF4-FFF2-40B4-BE49-F238E27FC236}">
                <a16:creationId xmlns="" xmlns:a16="http://schemas.microsoft.com/office/drawing/2014/main" id="{807D507A-ADBC-C3F0-795B-CB0723DBEDD8}"/>
              </a:ext>
            </a:extLst>
          </p:cNvPr>
          <p:cNvSpPr/>
          <p:nvPr/>
        </p:nvSpPr>
        <p:spPr>
          <a:xfrm>
            <a:off x="9117148" y="1486497"/>
            <a:ext cx="1899514" cy="517607"/>
          </a:xfrm>
          <a:prstGeom prst="roundRect">
            <a:avLst>
              <a:gd name="adj" fmla="val 50000"/>
            </a:avLst>
          </a:prstGeom>
          <a:solidFill>
            <a:srgbClr val="BCD6FC"/>
          </a:solidFill>
          <a:ln w="25400">
            <a:solidFill>
              <a:schemeClr val="bg1"/>
            </a:solidFill>
          </a:ln>
          <a:effectLst>
            <a:outerShdw blurRad="50800" dist="38100" dir="5400000" algn="t"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9" name="矩形 48">
            <a:extLst>
              <a:ext uri="{FF2B5EF4-FFF2-40B4-BE49-F238E27FC236}">
                <a16:creationId xmlns="" xmlns:a16="http://schemas.microsoft.com/office/drawing/2014/main" id="{35DCA97F-6824-703F-8F8F-BD0D8F7A1711}"/>
              </a:ext>
            </a:extLst>
          </p:cNvPr>
          <p:cNvSpPr/>
          <p:nvPr/>
        </p:nvSpPr>
        <p:spPr>
          <a:xfrm>
            <a:off x="9353922" y="1476025"/>
            <a:ext cx="1731159" cy="507831"/>
          </a:xfrm>
          <a:prstGeom prst="rect">
            <a:avLst/>
          </a:prstGeom>
          <a:noFill/>
        </p:spPr>
        <p:txBody>
          <a:bodyPr wrap="square" lIns="0" tIns="0" rIns="0" bIns="0" rtlCol="0">
            <a:spAutoFit/>
          </a:bodyPr>
          <a:lstStyle/>
          <a:p>
            <a:pPr hangingPunct="0">
              <a:lnSpc>
                <a:spcPct val="150000"/>
              </a:lnSpc>
            </a:pPr>
            <a:r>
              <a:rPr lang="zh-CN" altLang="en-US" sz="22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格式化數據</a:t>
            </a:r>
            <a:endParaRPr lang="zh-TW" altLang="en-US" sz="22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pic>
        <p:nvPicPr>
          <p:cNvPr id="52" name="圖片 51"/>
          <p:cNvPicPr>
            <a:picLocks noChangeAspect="1"/>
          </p:cNvPicPr>
          <p:nvPr/>
        </p:nvPicPr>
        <p:blipFill>
          <a:blip r:embed="rId11"/>
          <a:stretch>
            <a:fillRect/>
          </a:stretch>
        </p:blipFill>
        <p:spPr>
          <a:xfrm rot="20689092">
            <a:off x="8978460" y="2295255"/>
            <a:ext cx="1571625" cy="457200"/>
          </a:xfrm>
          <a:prstGeom prst="rect">
            <a:avLst/>
          </a:prstGeom>
        </p:spPr>
      </p:pic>
      <p:pic>
        <p:nvPicPr>
          <p:cNvPr id="53" name="圖片 52"/>
          <p:cNvPicPr>
            <a:picLocks noChangeAspect="1"/>
          </p:cNvPicPr>
          <p:nvPr/>
        </p:nvPicPr>
        <p:blipFill>
          <a:blip r:embed="rId12"/>
          <a:stretch>
            <a:fillRect/>
          </a:stretch>
        </p:blipFill>
        <p:spPr>
          <a:xfrm rot="525787">
            <a:off x="9648592" y="2717942"/>
            <a:ext cx="1333500" cy="409575"/>
          </a:xfrm>
          <a:prstGeom prst="rect">
            <a:avLst/>
          </a:prstGeom>
        </p:spPr>
      </p:pic>
      <p:pic>
        <p:nvPicPr>
          <p:cNvPr id="54" name="圖片 53"/>
          <p:cNvPicPr>
            <a:picLocks noChangeAspect="1"/>
          </p:cNvPicPr>
          <p:nvPr/>
        </p:nvPicPr>
        <p:blipFill>
          <a:blip r:embed="rId13"/>
          <a:stretch>
            <a:fillRect/>
          </a:stretch>
        </p:blipFill>
        <p:spPr>
          <a:xfrm rot="21160951">
            <a:off x="9094935" y="3236435"/>
            <a:ext cx="1304925" cy="466725"/>
          </a:xfrm>
          <a:prstGeom prst="rect">
            <a:avLst/>
          </a:prstGeom>
        </p:spPr>
      </p:pic>
      <p:sp>
        <p:nvSpPr>
          <p:cNvPr id="37" name="矩形 36"/>
          <p:cNvSpPr/>
          <p:nvPr/>
        </p:nvSpPr>
        <p:spPr>
          <a:xfrm>
            <a:off x="1265601" y="4377618"/>
            <a:ext cx="2547627" cy="732508"/>
          </a:xfrm>
          <a:prstGeom prst="rect">
            <a:avLst/>
          </a:prstGeom>
        </p:spPr>
        <p:txBody>
          <a:bodyPr wrap="square">
            <a:spAutoFit/>
          </a:bodyPr>
          <a:lstStyle/>
          <a:p>
            <a:pPr>
              <a:lnSpc>
                <a:spcPct val="130000"/>
              </a:lnSpc>
            </a:pPr>
            <a:r>
              <a:rPr lang="zh-TW"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rPr>
              <a:t>將</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含義</a:t>
            </a: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相同文字</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使用</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統一</a:t>
            </a: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文字</a:t>
            </a:r>
            <a:r>
              <a:rPr lang="zh-CN"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rPr>
              <a:t>表達</a:t>
            </a:r>
            <a:endParaRPr lang="zh-TW" altLang="en-US" sz="1600" dirty="0"/>
          </a:p>
        </p:txBody>
      </p:sp>
      <p:sp>
        <p:nvSpPr>
          <p:cNvPr id="42" name="矩形 41"/>
          <p:cNvSpPr/>
          <p:nvPr/>
        </p:nvSpPr>
        <p:spPr>
          <a:xfrm>
            <a:off x="5111043" y="4394841"/>
            <a:ext cx="2590608" cy="732508"/>
          </a:xfrm>
          <a:prstGeom prst="rect">
            <a:avLst/>
          </a:prstGeom>
        </p:spPr>
        <p:txBody>
          <a:bodyPr wrap="square">
            <a:spAutoFit/>
          </a:bodyPr>
          <a:lstStyle/>
          <a:p>
            <a:pPr>
              <a:lnSpc>
                <a:spcPct val="130000"/>
              </a:lnSpc>
            </a:pP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過濾</a:t>
            </a: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掉</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測試中斷或</a:t>
            </a: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其他未知原因的不完整數據</a:t>
            </a:r>
            <a:endParaRPr lang="zh-TW"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44" name="矩形 43"/>
          <p:cNvSpPr/>
          <p:nvPr/>
        </p:nvSpPr>
        <p:spPr>
          <a:xfrm>
            <a:off x="8788007" y="4394841"/>
            <a:ext cx="2493668" cy="732508"/>
          </a:xfrm>
          <a:prstGeom prst="rect">
            <a:avLst/>
          </a:prstGeom>
        </p:spPr>
        <p:txBody>
          <a:bodyPr wrap="square">
            <a:spAutoFit/>
          </a:bodyPr>
          <a:lstStyle/>
          <a:p>
            <a:pPr>
              <a:lnSpc>
                <a:spcPct val="130000"/>
              </a:lnSpc>
            </a:pP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統一不同格式檔案和文字排版說明</a:t>
            </a:r>
            <a:endParaRPr lang="zh-TW"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62" name="文字方塊 61"/>
          <p:cNvSpPr txBox="1"/>
          <p:nvPr/>
        </p:nvSpPr>
        <p:spPr>
          <a:xfrm>
            <a:off x="929922" y="1346497"/>
            <a:ext cx="825597" cy="830997"/>
          </a:xfrm>
          <a:prstGeom prst="rect">
            <a:avLst/>
          </a:prstGeom>
          <a:noFill/>
          <a:ln>
            <a:noFill/>
          </a:ln>
        </p:spPr>
        <p:txBody>
          <a:bodyPr wrap="square" rtlCol="0">
            <a:spAutoFit/>
          </a:bodyPr>
          <a:lstStyle/>
          <a:p>
            <a:r>
              <a:rPr lang="en-US" altLang="zh-TW" sz="4800" b="1" dirty="0" smtClean="0">
                <a:ln>
                  <a:solidFill>
                    <a:schemeClr val="accent1">
                      <a:lumMod val="60000"/>
                      <a:lumOff val="40000"/>
                    </a:schemeClr>
                  </a:solidFill>
                </a:ln>
                <a:noFill/>
              </a:rPr>
              <a:t>01</a:t>
            </a:r>
            <a:endParaRPr lang="zh-TW" altLang="en-US" sz="4800" b="1" dirty="0">
              <a:ln>
                <a:solidFill>
                  <a:schemeClr val="accent1">
                    <a:lumMod val="60000"/>
                    <a:lumOff val="40000"/>
                  </a:schemeClr>
                </a:solidFill>
              </a:ln>
              <a:noFill/>
            </a:endParaRPr>
          </a:p>
        </p:txBody>
      </p:sp>
      <p:sp>
        <p:nvSpPr>
          <p:cNvPr id="63" name="文字方塊 62"/>
          <p:cNvSpPr txBox="1"/>
          <p:nvPr/>
        </p:nvSpPr>
        <p:spPr>
          <a:xfrm>
            <a:off x="4739334" y="1346497"/>
            <a:ext cx="825597" cy="830997"/>
          </a:xfrm>
          <a:prstGeom prst="rect">
            <a:avLst/>
          </a:prstGeom>
          <a:noFill/>
          <a:ln>
            <a:noFill/>
          </a:ln>
        </p:spPr>
        <p:txBody>
          <a:bodyPr wrap="square" rtlCol="0">
            <a:spAutoFit/>
          </a:bodyPr>
          <a:lstStyle/>
          <a:p>
            <a:r>
              <a:rPr lang="en-US" altLang="zh-TW" sz="4800" b="1" dirty="0" smtClean="0">
                <a:ln>
                  <a:solidFill>
                    <a:schemeClr val="accent1">
                      <a:lumMod val="60000"/>
                      <a:lumOff val="40000"/>
                    </a:schemeClr>
                  </a:solidFill>
                </a:ln>
                <a:noFill/>
              </a:rPr>
              <a:t>02</a:t>
            </a:r>
            <a:endParaRPr lang="zh-TW" altLang="en-US" sz="4800" b="1" dirty="0">
              <a:ln>
                <a:solidFill>
                  <a:schemeClr val="accent1">
                    <a:lumMod val="60000"/>
                    <a:lumOff val="40000"/>
                  </a:schemeClr>
                </a:solidFill>
              </a:ln>
              <a:noFill/>
            </a:endParaRPr>
          </a:p>
        </p:txBody>
      </p:sp>
      <p:sp>
        <p:nvSpPr>
          <p:cNvPr id="64" name="文字方塊 63"/>
          <p:cNvSpPr txBox="1"/>
          <p:nvPr/>
        </p:nvSpPr>
        <p:spPr>
          <a:xfrm>
            <a:off x="8420084" y="1346497"/>
            <a:ext cx="825597" cy="830997"/>
          </a:xfrm>
          <a:prstGeom prst="rect">
            <a:avLst/>
          </a:prstGeom>
          <a:noFill/>
          <a:ln>
            <a:noFill/>
          </a:ln>
        </p:spPr>
        <p:txBody>
          <a:bodyPr wrap="square" rtlCol="0">
            <a:spAutoFit/>
          </a:bodyPr>
          <a:lstStyle/>
          <a:p>
            <a:r>
              <a:rPr lang="en-US" altLang="zh-TW" sz="4800" b="1" dirty="0" smtClean="0">
                <a:ln>
                  <a:solidFill>
                    <a:schemeClr val="accent1">
                      <a:lumMod val="60000"/>
                      <a:lumOff val="40000"/>
                    </a:schemeClr>
                  </a:solidFill>
                </a:ln>
                <a:noFill/>
              </a:rPr>
              <a:t>03</a:t>
            </a:r>
            <a:endParaRPr lang="zh-TW" altLang="en-US" sz="4800" b="1" dirty="0">
              <a:ln>
                <a:solidFill>
                  <a:schemeClr val="accent1">
                    <a:lumMod val="60000"/>
                    <a:lumOff val="40000"/>
                  </a:schemeClr>
                </a:solidFill>
              </a:ln>
              <a:noFill/>
            </a:endParaRPr>
          </a:p>
        </p:txBody>
      </p:sp>
    </p:spTree>
    <p:extLst>
      <p:ext uri="{BB962C8B-B14F-4D97-AF65-F5344CB8AC3E}">
        <p14:creationId xmlns:p14="http://schemas.microsoft.com/office/powerpoint/2010/main" val="79686380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群組 33"/>
          <p:cNvGrpSpPr/>
          <p:nvPr/>
        </p:nvGrpSpPr>
        <p:grpSpPr>
          <a:xfrm>
            <a:off x="0" y="0"/>
            <a:ext cx="12484889" cy="6858001"/>
            <a:chOff x="0" y="0"/>
            <a:chExt cx="12484889" cy="6858001"/>
          </a:xfrm>
        </p:grpSpPr>
        <p:sp>
          <p:nvSpPr>
            <p:cNvPr id="35" name="矩形 34"/>
            <p:cNvSpPr/>
            <p:nvPr/>
          </p:nvSpPr>
          <p:spPr>
            <a:xfrm>
              <a:off x="0" y="3629"/>
              <a:ext cx="12192000" cy="6854372"/>
            </a:xfrm>
            <a:prstGeom prst="rect">
              <a:avLst/>
            </a:prstGeom>
            <a:blipFill dpi="0" rotWithShape="0">
              <a:blip r:embed="rId3">
                <a:alphaModFix amt="90000"/>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矩形 35"/>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37" name="圖片 36"/>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38" name="圓角矩形 37"/>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9" name="文字方塊 38"/>
          <p:cNvSpPr txBox="1"/>
          <p:nvPr/>
        </p:nvSpPr>
        <p:spPr>
          <a:xfrm>
            <a:off x="658482" y="103023"/>
            <a:ext cx="1620957" cy="523220"/>
          </a:xfrm>
          <a:prstGeom prst="rect">
            <a:avLst/>
          </a:prstGeom>
          <a:noFill/>
        </p:spPr>
        <p:txBody>
          <a:bodyPr wrap="none" rtlCol="0">
            <a:spAutoFit/>
          </a:bodyPr>
          <a:lstStyle/>
          <a:p>
            <a:r>
              <a:rPr lang="zh-CN" altLang="en-US" sz="2800" b="1" dirty="0" smtClean="0">
                <a:solidFill>
                  <a:srgbClr val="002060"/>
                </a:solidFill>
                <a:latin typeface="微軟正黑體" panose="020B0604030504040204" pitchFamily="34" charset="-120"/>
                <a:ea typeface="微軟正黑體" panose="020B0604030504040204" pitchFamily="34" charset="-120"/>
              </a:rPr>
              <a:t>數據存儲</a:t>
            </a:r>
            <a:endParaRPr lang="zh-CN" altLang="en-US" sz="2800" b="1" dirty="0">
              <a:solidFill>
                <a:srgbClr val="002060"/>
              </a:solidFill>
              <a:latin typeface="微軟正黑體" panose="020B0604030504040204" pitchFamily="34" charset="-120"/>
              <a:ea typeface="微軟正黑體" panose="020B0604030504040204" pitchFamily="34" charset="-120"/>
            </a:endParaRPr>
          </a:p>
        </p:txBody>
      </p:sp>
      <p:pic>
        <p:nvPicPr>
          <p:cNvPr id="40" name="圖片 3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41" name="橢圓 40"/>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 name="橢圓 41"/>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矩形: 圆角 26">
            <a:extLst>
              <a:ext uri="{FF2B5EF4-FFF2-40B4-BE49-F238E27FC236}">
                <a16:creationId xmlns="" xmlns:a16="http://schemas.microsoft.com/office/drawing/2014/main" id="{8290327D-0C7C-CF54-C51E-39E421B8098D}"/>
              </a:ext>
            </a:extLst>
          </p:cNvPr>
          <p:cNvSpPr/>
          <p:nvPr/>
        </p:nvSpPr>
        <p:spPr>
          <a:xfrm>
            <a:off x="938633" y="2070359"/>
            <a:ext cx="3123772" cy="4191318"/>
          </a:xfrm>
          <a:prstGeom prst="roundRect">
            <a:avLst>
              <a:gd name="adj" fmla="val 2860"/>
            </a:avLst>
          </a:prstGeom>
          <a:gradFill>
            <a:gsLst>
              <a:gs pos="0">
                <a:srgbClr val="9EBAF4"/>
              </a:gs>
              <a:gs pos="100000">
                <a:srgbClr val="D4E7F7">
                  <a:alpha val="70000"/>
                </a:srgbClr>
              </a:gs>
            </a:gsLst>
            <a:lin ang="10800000" scaled="1"/>
          </a:gradFill>
          <a:ln w="1524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 xmlns:a16="http://schemas.microsoft.com/office/drawing/2014/main" id="{34EB511D-85DF-6EAF-1EBE-A2EA85731344}"/>
              </a:ext>
            </a:extLst>
          </p:cNvPr>
          <p:cNvSpPr/>
          <p:nvPr/>
        </p:nvSpPr>
        <p:spPr>
          <a:xfrm>
            <a:off x="1185488" y="2348885"/>
            <a:ext cx="2508445" cy="2012859"/>
          </a:xfrm>
          <a:prstGeom prst="rect">
            <a:avLst/>
          </a:prstGeom>
          <a:noFill/>
        </p:spPr>
        <p:txBody>
          <a:bodyPr wrap="square" lIns="0" tIns="0" rIns="0" bIns="0" rtlCol="0">
            <a:spAutoFit/>
          </a:bodyPr>
          <a:lstStyle/>
          <a:p>
            <a:pPr marL="285750" indent="-285750" defTabSz="1450340">
              <a:lnSpc>
                <a:spcPct val="120000"/>
              </a:lnSpc>
              <a:buFont typeface="Wingdings" panose="05000000000000000000" pitchFamily="2" charset="2"/>
              <a:buChar char="Ø"/>
            </a:pPr>
            <a:r>
              <a:rPr lang="en-US" altLang="zh-TW" sz="17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MongoDB</a:t>
            </a:r>
          </a:p>
          <a:p>
            <a:pPr defTabSz="1450340">
              <a:lnSpc>
                <a:spcPct val="120000"/>
              </a:lnSpc>
            </a:pPr>
            <a:r>
              <a:rPr lang="zh-CN"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存儲工站測試數據</a:t>
            </a:r>
            <a:endParaRPr lang="en-US" altLang="zh-CN"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defTabSz="1450340">
              <a:lnSpc>
                <a:spcPct val="120000"/>
              </a:lnSpc>
            </a:pPr>
            <a:endParaRPr lang="en-US" altLang="zh-TW" sz="8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marL="285750" indent="-285750" defTabSz="1450340">
              <a:lnSpc>
                <a:spcPct val="120000"/>
              </a:lnSpc>
              <a:buFont typeface="Wingdings" panose="05000000000000000000" pitchFamily="2" charset="2"/>
              <a:buChar char="Ø"/>
            </a:pPr>
            <a:r>
              <a:rPr lang="en-US" altLang="zh-TW" sz="17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Oracle</a:t>
            </a:r>
          </a:p>
          <a:p>
            <a:pPr defTabSz="1450340">
              <a:lnSpc>
                <a:spcPct val="120000"/>
              </a:lnSpc>
            </a:pPr>
            <a:r>
              <a:rPr lang="zh-CN"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存儲</a:t>
            </a:r>
            <a:r>
              <a:rPr lang="en-US" altLang="zh-CN"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SN/</a:t>
            </a:r>
            <a:r>
              <a:rPr lang="en-US" altLang="zh-CN" sz="1400" dirty="0" err="1" smtClean="0">
                <a:solidFill>
                  <a:srgbClr val="002060"/>
                </a:solidFill>
                <a:latin typeface="Microsoft JhengHei" panose="020B0604030504040204" pitchFamily="34" charset="-120"/>
                <a:ea typeface="Microsoft JhengHei" panose="020B0604030504040204" pitchFamily="34" charset="-120"/>
                <a:cs typeface="Open Sans" pitchFamily="34" charset="0"/>
              </a:rPr>
              <a:t>Config</a:t>
            </a:r>
            <a:r>
              <a:rPr lang="en-US" altLang="zh-CN"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/UN</a:t>
            </a:r>
            <a:r>
              <a:rPr lang="zh-TW"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相關訊息</a:t>
            </a:r>
            <a:endParaRPr lang="en-US" altLang="zh-CN" sz="1400" b="1" dirty="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defTabSz="1450340">
              <a:lnSpc>
                <a:spcPct val="120000"/>
              </a:lnSpc>
            </a:pPr>
            <a:r>
              <a:rPr lang="en-US" altLang="zh-TW" sz="8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 </a:t>
            </a:r>
          </a:p>
          <a:p>
            <a:pPr marL="285750" indent="-285750" defTabSz="1450340">
              <a:lnSpc>
                <a:spcPct val="120000"/>
              </a:lnSpc>
              <a:buFont typeface="Wingdings" panose="05000000000000000000" pitchFamily="2" charset="2"/>
              <a:buChar char="Ø"/>
            </a:pPr>
            <a:r>
              <a:rPr lang="en-US" altLang="zh-TW" sz="1700" b="1" dirty="0" err="1" smtClean="0">
                <a:solidFill>
                  <a:srgbClr val="002060"/>
                </a:solidFill>
                <a:latin typeface="Microsoft JhengHei" panose="020B0604030504040204" pitchFamily="34" charset="-120"/>
                <a:ea typeface="Microsoft JhengHei" panose="020B0604030504040204" pitchFamily="34" charset="-120"/>
                <a:cs typeface="Open Sans" pitchFamily="34" charset="0"/>
              </a:rPr>
              <a:t>Redis</a:t>
            </a:r>
            <a:endParaRPr lang="en-US" altLang="zh-TW" sz="17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defTabSz="1450340">
              <a:lnSpc>
                <a:spcPct val="120000"/>
              </a:lnSpc>
            </a:pPr>
            <a:r>
              <a:rPr lang="zh-CN"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緩存常用數據</a:t>
            </a:r>
            <a:r>
              <a:rPr lang="en-US" altLang="zh-CN"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 </a:t>
            </a:r>
            <a:r>
              <a:rPr lang="zh-TW"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增加處理速度</a:t>
            </a:r>
            <a:endParaRPr lang="en-US" altLang="zh-CN" sz="1400"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grpSp>
        <p:nvGrpSpPr>
          <p:cNvPr id="19" name="群組 18"/>
          <p:cNvGrpSpPr/>
          <p:nvPr/>
        </p:nvGrpSpPr>
        <p:grpSpPr>
          <a:xfrm>
            <a:off x="938632" y="1257873"/>
            <a:ext cx="3215165" cy="904603"/>
            <a:chOff x="938632" y="1257873"/>
            <a:chExt cx="3215165" cy="904603"/>
          </a:xfrm>
        </p:grpSpPr>
        <p:sp>
          <p:nvSpPr>
            <p:cNvPr id="45" name="手繪多邊形 44"/>
            <p:cNvSpPr/>
            <p:nvPr/>
          </p:nvSpPr>
          <p:spPr>
            <a:xfrm>
              <a:off x="938632" y="1257873"/>
              <a:ext cx="3215165" cy="904603"/>
            </a:xfrm>
            <a:custGeom>
              <a:avLst/>
              <a:gdLst>
                <a:gd name="connsiteX0" fmla="*/ 2229935 w 3215165"/>
                <a:gd name="connsiteY0" fmla="*/ 0 h 904603"/>
                <a:gd name="connsiteX1" fmla="*/ 3215165 w 3215165"/>
                <a:gd name="connsiteY1" fmla="*/ 892629 h 904603"/>
                <a:gd name="connsiteX2" fmla="*/ 3201949 w 3215165"/>
                <a:gd name="connsiteY2" fmla="*/ 904603 h 904603"/>
                <a:gd name="connsiteX3" fmla="*/ 0 w 3215165"/>
                <a:gd name="connsiteY3" fmla="*/ 904603 h 904603"/>
                <a:gd name="connsiteX4" fmla="*/ 0 w 3215165"/>
                <a:gd name="connsiteY4" fmla="*/ 489857 h 904603"/>
                <a:gd name="connsiteX5" fmla="*/ 2229935 w 3215165"/>
                <a:gd name="connsiteY5" fmla="*/ 489857 h 90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165" h="904603">
                  <a:moveTo>
                    <a:pt x="2229935" y="0"/>
                  </a:moveTo>
                  <a:lnTo>
                    <a:pt x="3215165" y="892629"/>
                  </a:lnTo>
                  <a:lnTo>
                    <a:pt x="3201949" y="904603"/>
                  </a:lnTo>
                  <a:lnTo>
                    <a:pt x="0" y="904603"/>
                  </a:lnTo>
                  <a:lnTo>
                    <a:pt x="0" y="489857"/>
                  </a:lnTo>
                  <a:lnTo>
                    <a:pt x="2229935" y="489857"/>
                  </a:lnTo>
                  <a:close/>
                </a:path>
              </a:pathLst>
            </a:custGeom>
            <a:gradFill>
              <a:gsLst>
                <a:gs pos="0">
                  <a:srgbClr val="2A5CEA"/>
                </a:gs>
                <a:gs pos="100000">
                  <a:srgbClr val="0FA4E7">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ln w="19050">
                  <a:solidFill>
                    <a:schemeClr val="accent1">
                      <a:lumMod val="20000"/>
                      <a:lumOff val="80000"/>
                    </a:schemeClr>
                  </a:solidFill>
                </a:ln>
              </a:endParaRPr>
            </a:p>
          </p:txBody>
        </p:sp>
        <p:sp>
          <p:nvSpPr>
            <p:cNvPr id="7" name="矩形 6">
              <a:extLst>
                <a:ext uri="{FF2B5EF4-FFF2-40B4-BE49-F238E27FC236}">
                  <a16:creationId xmlns="" xmlns:a16="http://schemas.microsoft.com/office/drawing/2014/main" id="{AFEFD055-8318-2D90-6C7D-7A76F4A7C4B0}"/>
                </a:ext>
              </a:extLst>
            </p:cNvPr>
            <p:cNvSpPr/>
            <p:nvPr/>
          </p:nvSpPr>
          <p:spPr>
            <a:xfrm>
              <a:off x="1335797" y="1444282"/>
              <a:ext cx="1864029" cy="526683"/>
            </a:xfrm>
            <a:prstGeom prst="rect">
              <a:avLst/>
            </a:prstGeom>
            <a:noFill/>
          </p:spPr>
          <p:txBody>
            <a:bodyPr wrap="square" lIns="0" tIns="0" rIns="0" bIns="0" rtlCol="0">
              <a:spAutoFit/>
            </a:bodyPr>
            <a:lstStyle/>
            <a:p>
              <a:pPr algn="ctr" hangingPunct="0">
                <a:lnSpc>
                  <a:spcPct val="150000"/>
                </a:lnSpc>
              </a:pPr>
              <a:r>
                <a:rPr lang="zh-CN" altLang="en-US" sz="26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存儲技術</a:t>
              </a:r>
              <a:endParaRPr lang="zh-TW" altLang="en-US" sz="26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sp>
          <p:nvSpPr>
            <p:cNvPr id="15" name="文字方塊 14"/>
            <p:cNvSpPr txBox="1"/>
            <p:nvPr/>
          </p:nvSpPr>
          <p:spPr>
            <a:xfrm>
              <a:off x="941523" y="1402840"/>
              <a:ext cx="825597" cy="707886"/>
            </a:xfrm>
            <a:prstGeom prst="rect">
              <a:avLst/>
            </a:prstGeom>
            <a:noFill/>
            <a:ln>
              <a:noFill/>
            </a:ln>
          </p:spPr>
          <p:txBody>
            <a:bodyPr wrap="square" rtlCol="0">
              <a:spAutoFit/>
            </a:bodyPr>
            <a:lstStyle/>
            <a:p>
              <a:r>
                <a:rPr lang="en-US" altLang="zh-TW" sz="4000" b="1" dirty="0" smtClean="0">
                  <a:ln>
                    <a:solidFill>
                      <a:schemeClr val="accent1">
                        <a:lumMod val="60000"/>
                        <a:lumOff val="40000"/>
                      </a:schemeClr>
                    </a:solidFill>
                  </a:ln>
                  <a:noFill/>
                </a:rPr>
                <a:t>01</a:t>
              </a:r>
              <a:endParaRPr lang="zh-TW" altLang="en-US" sz="4000" b="1" dirty="0">
                <a:ln>
                  <a:solidFill>
                    <a:schemeClr val="accent1">
                      <a:lumMod val="60000"/>
                      <a:lumOff val="40000"/>
                    </a:schemeClr>
                  </a:solidFill>
                </a:ln>
                <a:noFill/>
              </a:endParaRPr>
            </a:p>
          </p:txBody>
        </p:sp>
      </p:grpSp>
      <p:sp>
        <p:nvSpPr>
          <p:cNvPr id="48" name="矩形: 圆角 26">
            <a:extLst>
              <a:ext uri="{FF2B5EF4-FFF2-40B4-BE49-F238E27FC236}">
                <a16:creationId xmlns="" xmlns:a16="http://schemas.microsoft.com/office/drawing/2014/main" id="{8290327D-0C7C-CF54-C51E-39E421B8098D}"/>
              </a:ext>
            </a:extLst>
          </p:cNvPr>
          <p:cNvSpPr/>
          <p:nvPr/>
        </p:nvSpPr>
        <p:spPr>
          <a:xfrm>
            <a:off x="4522269" y="2070359"/>
            <a:ext cx="3124800" cy="4191318"/>
          </a:xfrm>
          <a:prstGeom prst="roundRect">
            <a:avLst>
              <a:gd name="adj" fmla="val 2860"/>
            </a:avLst>
          </a:prstGeom>
          <a:gradFill>
            <a:gsLst>
              <a:gs pos="0">
                <a:srgbClr val="9EBAF4"/>
              </a:gs>
              <a:gs pos="100000">
                <a:srgbClr val="D4E7F7">
                  <a:alpha val="70000"/>
                </a:srgbClr>
              </a:gs>
            </a:gsLst>
            <a:lin ang="10800000" scaled="1"/>
          </a:gradFill>
          <a:ln w="1524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a:extLst>
              <a:ext uri="{FF2B5EF4-FFF2-40B4-BE49-F238E27FC236}">
                <a16:creationId xmlns="" xmlns:a16="http://schemas.microsoft.com/office/drawing/2014/main" id="{34EB511D-85DF-6EAF-1EBE-A2EA85731344}"/>
              </a:ext>
            </a:extLst>
          </p:cNvPr>
          <p:cNvSpPr/>
          <p:nvPr/>
        </p:nvSpPr>
        <p:spPr>
          <a:xfrm>
            <a:off x="4769124" y="2348885"/>
            <a:ext cx="2508445" cy="2548390"/>
          </a:xfrm>
          <a:prstGeom prst="rect">
            <a:avLst/>
          </a:prstGeom>
          <a:noFill/>
        </p:spPr>
        <p:txBody>
          <a:bodyPr wrap="square" lIns="0" tIns="0" rIns="0" bIns="0" rtlCol="0">
            <a:spAutoFit/>
          </a:bodyPr>
          <a:lstStyle/>
          <a:p>
            <a:pPr marL="285750" indent="-285750" defTabSz="1450340">
              <a:lnSpc>
                <a:spcPct val="120000"/>
              </a:lnSpc>
              <a:buFont typeface="Wingdings" panose="05000000000000000000" pitchFamily="2" charset="2"/>
              <a:buChar char="Ø"/>
            </a:pPr>
            <a:r>
              <a:rPr lang="zh-TW" altLang="en-US" sz="1700" b="1" dirty="0">
                <a:solidFill>
                  <a:srgbClr val="002060"/>
                </a:solidFill>
                <a:latin typeface="Microsoft JhengHei" panose="020B0604030504040204" pitchFamily="34" charset="-120"/>
                <a:ea typeface="Microsoft JhengHei" panose="020B0604030504040204" pitchFamily="34" charset="-120"/>
                <a:cs typeface="Open Sans" pitchFamily="34" charset="0"/>
              </a:rPr>
              <a:t>文檔存儲</a:t>
            </a:r>
          </a:p>
          <a:p>
            <a:pPr defTabSz="1450340">
              <a:lnSpc>
                <a:spcPct val="120000"/>
              </a:lnSpc>
            </a:pPr>
            <a:r>
              <a:rPr lang="zh-TW"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存</a:t>
            </a:r>
            <a:r>
              <a:rPr lang="zh-TW" altLang="en-US" sz="1400" dirty="0">
                <a:solidFill>
                  <a:srgbClr val="002060"/>
                </a:solidFill>
                <a:latin typeface="Microsoft JhengHei" panose="020B0604030504040204" pitchFamily="34" charset="-120"/>
                <a:ea typeface="Microsoft JhengHei" panose="020B0604030504040204" pitchFamily="34" charset="-120"/>
                <a:cs typeface="Open Sans" pitchFamily="34" charset="0"/>
              </a:rPr>
              <a:t>儲非結構化數據，數據結構清晰，查詢效率高</a:t>
            </a:r>
          </a:p>
          <a:p>
            <a:pPr defTabSz="1450340">
              <a:lnSpc>
                <a:spcPct val="120000"/>
              </a:lnSpc>
            </a:pPr>
            <a:endParaRPr lang="en-US" altLang="zh-TW" sz="8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marL="285750" indent="-285750" defTabSz="1450340">
              <a:lnSpc>
                <a:spcPct val="120000"/>
              </a:lnSpc>
              <a:buFont typeface="Wingdings" panose="05000000000000000000" pitchFamily="2" charset="2"/>
              <a:buChar char="Ø"/>
            </a:pPr>
            <a:r>
              <a:rPr lang="zh-TW" altLang="en-US" sz="1700" b="1" dirty="0">
                <a:solidFill>
                  <a:srgbClr val="002060"/>
                </a:solidFill>
                <a:latin typeface="Microsoft JhengHei" panose="020B0604030504040204" pitchFamily="34" charset="-120"/>
                <a:ea typeface="Microsoft JhengHei" panose="020B0604030504040204" pitchFamily="34" charset="-120"/>
                <a:cs typeface="Open Sans" pitchFamily="34" charset="0"/>
              </a:rPr>
              <a:t>鍵值存儲</a:t>
            </a:r>
          </a:p>
          <a:p>
            <a:pPr defTabSz="1450340">
              <a:lnSpc>
                <a:spcPct val="120000"/>
              </a:lnSpc>
            </a:pPr>
            <a:r>
              <a:rPr lang="zh-TW" altLang="en-US" sz="1400" smtClean="0">
                <a:solidFill>
                  <a:srgbClr val="002060"/>
                </a:solidFill>
                <a:latin typeface="Microsoft JhengHei" panose="020B0604030504040204" pitchFamily="34" charset="-120"/>
                <a:ea typeface="Microsoft JhengHei" panose="020B0604030504040204" pitchFamily="34" charset="-120"/>
                <a:cs typeface="Open Sans" pitchFamily="34" charset="0"/>
              </a:rPr>
              <a:t>存儲結構化數據，對</a:t>
            </a:r>
            <a:r>
              <a:rPr lang="zh-CN" altLang="en-US" sz="1400" smtClean="0">
                <a:solidFill>
                  <a:srgbClr val="002060"/>
                </a:solidFill>
                <a:latin typeface="Microsoft JhengHei" panose="020B0604030504040204" pitchFamily="34" charset="-120"/>
                <a:ea typeface="Microsoft JhengHei" panose="020B0604030504040204" pitchFamily="34" charset="-120"/>
                <a:cs typeface="Open Sans" pitchFamily="34" charset="0"/>
              </a:rPr>
              <a:t>數</a:t>
            </a:r>
            <a:r>
              <a:rPr lang="zh-CN"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據</a:t>
            </a:r>
            <a:r>
              <a:rPr lang="zh-TW"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一致性、完整性有很高要求</a:t>
            </a:r>
          </a:p>
          <a:p>
            <a:pPr defTabSz="1450340">
              <a:lnSpc>
                <a:spcPct val="120000"/>
              </a:lnSpc>
            </a:pPr>
            <a:endParaRPr lang="en-US" altLang="zh-TW" sz="8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marL="285750" indent="-285750" defTabSz="1450340">
              <a:lnSpc>
                <a:spcPct val="120000"/>
              </a:lnSpc>
              <a:buFont typeface="Wingdings" panose="05000000000000000000" pitchFamily="2" charset="2"/>
              <a:buChar char="Ø"/>
            </a:pP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分佈</a:t>
            </a:r>
            <a:r>
              <a:rPr lang="zh-CN" altLang="en-US" b="1" dirty="0">
                <a:solidFill>
                  <a:srgbClr val="002060"/>
                </a:solidFill>
                <a:latin typeface="Microsoft JhengHei" panose="020B0604030504040204" pitchFamily="34" charset="-120"/>
                <a:ea typeface="Microsoft JhengHei" panose="020B0604030504040204" pitchFamily="34" charset="-120"/>
                <a:cs typeface="Open Sans" pitchFamily="34" charset="0"/>
              </a:rPr>
              <a:t>式存</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儲</a:t>
            </a:r>
            <a:endParaRPr lang="en-US" altLang="zh-TW" sz="17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defTabSz="1450340">
              <a:lnSpc>
                <a:spcPct val="120000"/>
              </a:lnSpc>
            </a:pPr>
            <a:r>
              <a:rPr lang="zh-CN" altLang="en-US" sz="1400" dirty="0">
                <a:solidFill>
                  <a:srgbClr val="002060"/>
                </a:solidFill>
                <a:latin typeface="Microsoft JhengHei" panose="020B0604030504040204" pitchFamily="34" charset="-120"/>
                <a:ea typeface="Microsoft JhengHei" panose="020B0604030504040204" pitchFamily="34" charset="-120"/>
                <a:cs typeface="Open Sans" pitchFamily="34" charset="0"/>
              </a:rPr>
              <a:t>利用</a:t>
            </a:r>
            <a:r>
              <a:rPr lang="zh-CN"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多</a:t>
            </a:r>
            <a:r>
              <a:rPr lang="zh-TW" altLang="en-US" sz="1400" smtClean="0">
                <a:solidFill>
                  <a:srgbClr val="002060"/>
                </a:solidFill>
                <a:latin typeface="Microsoft JhengHei" panose="020B0604030504040204" pitchFamily="34" charset="-120"/>
                <a:ea typeface="Microsoft JhengHei" panose="020B0604030504040204" pitchFamily="34" charset="-120"/>
                <a:cs typeface="Open Sans" pitchFamily="34" charset="0"/>
              </a:rPr>
              <a:t>節點</a:t>
            </a:r>
            <a:r>
              <a:rPr lang="zh-CN" altLang="en-US" sz="1400" smtClean="0">
                <a:solidFill>
                  <a:srgbClr val="002060"/>
                </a:solidFill>
                <a:latin typeface="Microsoft JhengHei" panose="020B0604030504040204" pitchFamily="34" charset="-120"/>
                <a:ea typeface="Microsoft JhengHei" panose="020B0604030504040204" pitchFamily="34" charset="-120"/>
                <a:cs typeface="Open Sans" pitchFamily="34" charset="0"/>
              </a:rPr>
              <a:t>技術提升數據可靠性</a:t>
            </a:r>
            <a:endParaRPr lang="en-US" altLang="zh-CN" sz="1400"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grpSp>
        <p:nvGrpSpPr>
          <p:cNvPr id="50" name="群組 49"/>
          <p:cNvGrpSpPr/>
          <p:nvPr/>
        </p:nvGrpSpPr>
        <p:grpSpPr>
          <a:xfrm>
            <a:off x="4522268" y="1257873"/>
            <a:ext cx="3215165" cy="904603"/>
            <a:chOff x="938632" y="1257873"/>
            <a:chExt cx="3215165" cy="904603"/>
          </a:xfrm>
        </p:grpSpPr>
        <p:sp>
          <p:nvSpPr>
            <p:cNvPr id="51" name="手繪多邊形 50"/>
            <p:cNvSpPr/>
            <p:nvPr/>
          </p:nvSpPr>
          <p:spPr>
            <a:xfrm>
              <a:off x="938632" y="1257873"/>
              <a:ext cx="3215165" cy="904603"/>
            </a:xfrm>
            <a:custGeom>
              <a:avLst/>
              <a:gdLst>
                <a:gd name="connsiteX0" fmla="*/ 2229935 w 3215165"/>
                <a:gd name="connsiteY0" fmla="*/ 0 h 904603"/>
                <a:gd name="connsiteX1" fmla="*/ 3215165 w 3215165"/>
                <a:gd name="connsiteY1" fmla="*/ 892629 h 904603"/>
                <a:gd name="connsiteX2" fmla="*/ 3201949 w 3215165"/>
                <a:gd name="connsiteY2" fmla="*/ 904603 h 904603"/>
                <a:gd name="connsiteX3" fmla="*/ 0 w 3215165"/>
                <a:gd name="connsiteY3" fmla="*/ 904603 h 904603"/>
                <a:gd name="connsiteX4" fmla="*/ 0 w 3215165"/>
                <a:gd name="connsiteY4" fmla="*/ 489857 h 904603"/>
                <a:gd name="connsiteX5" fmla="*/ 2229935 w 3215165"/>
                <a:gd name="connsiteY5" fmla="*/ 489857 h 90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165" h="904603">
                  <a:moveTo>
                    <a:pt x="2229935" y="0"/>
                  </a:moveTo>
                  <a:lnTo>
                    <a:pt x="3215165" y="892629"/>
                  </a:lnTo>
                  <a:lnTo>
                    <a:pt x="3201949" y="904603"/>
                  </a:lnTo>
                  <a:lnTo>
                    <a:pt x="0" y="904603"/>
                  </a:lnTo>
                  <a:lnTo>
                    <a:pt x="0" y="489857"/>
                  </a:lnTo>
                  <a:lnTo>
                    <a:pt x="2229935" y="489857"/>
                  </a:lnTo>
                  <a:close/>
                </a:path>
              </a:pathLst>
            </a:custGeom>
            <a:gradFill>
              <a:gsLst>
                <a:gs pos="0">
                  <a:srgbClr val="2A5CEA"/>
                </a:gs>
                <a:gs pos="100000">
                  <a:srgbClr val="0FA4E7">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ln w="19050">
                  <a:solidFill>
                    <a:schemeClr val="accent1">
                      <a:lumMod val="20000"/>
                      <a:lumOff val="80000"/>
                    </a:schemeClr>
                  </a:solidFill>
                </a:ln>
              </a:endParaRPr>
            </a:p>
          </p:txBody>
        </p:sp>
        <p:sp>
          <p:nvSpPr>
            <p:cNvPr id="52" name="矩形 51">
              <a:extLst>
                <a:ext uri="{FF2B5EF4-FFF2-40B4-BE49-F238E27FC236}">
                  <a16:creationId xmlns="" xmlns:a16="http://schemas.microsoft.com/office/drawing/2014/main" id="{AFEFD055-8318-2D90-6C7D-7A76F4A7C4B0}"/>
                </a:ext>
              </a:extLst>
            </p:cNvPr>
            <p:cNvSpPr/>
            <p:nvPr/>
          </p:nvSpPr>
          <p:spPr>
            <a:xfrm>
              <a:off x="1335797" y="1444282"/>
              <a:ext cx="1864029" cy="526683"/>
            </a:xfrm>
            <a:prstGeom prst="rect">
              <a:avLst/>
            </a:prstGeom>
            <a:noFill/>
          </p:spPr>
          <p:txBody>
            <a:bodyPr wrap="square" lIns="0" tIns="0" rIns="0" bIns="0" rtlCol="0">
              <a:spAutoFit/>
            </a:bodyPr>
            <a:lstStyle/>
            <a:p>
              <a:pPr algn="ctr" hangingPunct="0">
                <a:lnSpc>
                  <a:spcPct val="150000"/>
                </a:lnSpc>
              </a:pPr>
              <a:r>
                <a:rPr lang="zh-CN" altLang="en-US" sz="26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存儲架構</a:t>
              </a:r>
            </a:p>
          </p:txBody>
        </p:sp>
        <p:sp>
          <p:nvSpPr>
            <p:cNvPr id="53" name="文字方塊 52"/>
            <p:cNvSpPr txBox="1"/>
            <p:nvPr/>
          </p:nvSpPr>
          <p:spPr>
            <a:xfrm>
              <a:off x="941523" y="1402840"/>
              <a:ext cx="825597" cy="707886"/>
            </a:xfrm>
            <a:prstGeom prst="rect">
              <a:avLst/>
            </a:prstGeom>
            <a:noFill/>
            <a:ln>
              <a:noFill/>
            </a:ln>
          </p:spPr>
          <p:txBody>
            <a:bodyPr wrap="square" rtlCol="0">
              <a:spAutoFit/>
            </a:bodyPr>
            <a:lstStyle/>
            <a:p>
              <a:r>
                <a:rPr lang="en-US" altLang="zh-TW" sz="4000" b="1" dirty="0" smtClean="0">
                  <a:ln>
                    <a:solidFill>
                      <a:schemeClr val="accent1">
                        <a:lumMod val="60000"/>
                        <a:lumOff val="40000"/>
                      </a:schemeClr>
                    </a:solidFill>
                  </a:ln>
                  <a:noFill/>
                </a:rPr>
                <a:t>02</a:t>
              </a:r>
              <a:endParaRPr lang="zh-TW" altLang="en-US" sz="4000" b="1" dirty="0">
                <a:ln>
                  <a:solidFill>
                    <a:schemeClr val="accent1">
                      <a:lumMod val="60000"/>
                      <a:lumOff val="40000"/>
                    </a:schemeClr>
                  </a:solidFill>
                </a:ln>
                <a:noFill/>
              </a:endParaRPr>
            </a:p>
          </p:txBody>
        </p:sp>
      </p:grpSp>
      <p:sp>
        <p:nvSpPr>
          <p:cNvPr id="54" name="矩形: 圆角 26">
            <a:extLst>
              <a:ext uri="{FF2B5EF4-FFF2-40B4-BE49-F238E27FC236}">
                <a16:creationId xmlns="" xmlns:a16="http://schemas.microsoft.com/office/drawing/2014/main" id="{8290327D-0C7C-CF54-C51E-39E421B8098D}"/>
              </a:ext>
            </a:extLst>
          </p:cNvPr>
          <p:cNvSpPr/>
          <p:nvPr/>
        </p:nvSpPr>
        <p:spPr>
          <a:xfrm>
            <a:off x="8111786" y="2070359"/>
            <a:ext cx="3124800" cy="4178041"/>
          </a:xfrm>
          <a:prstGeom prst="roundRect">
            <a:avLst>
              <a:gd name="adj" fmla="val 2860"/>
            </a:avLst>
          </a:prstGeom>
          <a:gradFill>
            <a:gsLst>
              <a:gs pos="0">
                <a:srgbClr val="9EBAF4"/>
              </a:gs>
              <a:gs pos="100000">
                <a:srgbClr val="D4E7F7">
                  <a:alpha val="70000"/>
                </a:srgbClr>
              </a:gs>
            </a:gsLst>
            <a:lin ang="10800000" scaled="1"/>
          </a:gradFill>
          <a:ln w="1524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a:extLst>
              <a:ext uri="{FF2B5EF4-FFF2-40B4-BE49-F238E27FC236}">
                <a16:creationId xmlns="" xmlns:a16="http://schemas.microsoft.com/office/drawing/2014/main" id="{34EB511D-85DF-6EAF-1EBE-A2EA85731344}"/>
              </a:ext>
            </a:extLst>
          </p:cNvPr>
          <p:cNvSpPr/>
          <p:nvPr/>
        </p:nvSpPr>
        <p:spPr>
          <a:xfrm>
            <a:off x="8358643" y="2335608"/>
            <a:ext cx="2508445" cy="4136517"/>
          </a:xfrm>
          <a:prstGeom prst="rect">
            <a:avLst/>
          </a:prstGeom>
          <a:noFill/>
        </p:spPr>
        <p:txBody>
          <a:bodyPr wrap="square" lIns="0" tIns="0" rIns="0" bIns="0" rtlCol="0">
            <a:spAutoFit/>
          </a:bodyPr>
          <a:lstStyle/>
          <a:p>
            <a:pPr marL="285750" indent="-285750" defTabSz="1450340">
              <a:lnSpc>
                <a:spcPct val="120000"/>
              </a:lnSpc>
              <a:buFont typeface="Wingdings" panose="05000000000000000000" pitchFamily="2" charset="2"/>
              <a:buChar char="Ø"/>
            </a:pP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添加</a:t>
            </a:r>
            <a:r>
              <a:rPr lang="zh-CN" altLang="en-US" b="1" dirty="0">
                <a:solidFill>
                  <a:srgbClr val="002060"/>
                </a:solidFill>
                <a:latin typeface="Microsoft JhengHei" panose="020B0604030504040204" pitchFamily="34" charset="-120"/>
                <a:ea typeface="Microsoft JhengHei" panose="020B0604030504040204" pitchFamily="34" charset="-120"/>
                <a:cs typeface="Open Sans" pitchFamily="34" charset="0"/>
              </a:rPr>
              <a:t>身份</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驗證</a:t>
            </a:r>
            <a:endParaRPr lang="en-US" altLang="zh-TW" sz="17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defTabSz="1450340">
              <a:lnSpc>
                <a:spcPct val="120000"/>
              </a:lnSpc>
            </a:pPr>
            <a:r>
              <a:rPr lang="zh-TW" altLang="en-US" sz="1400" dirty="0">
                <a:solidFill>
                  <a:srgbClr val="002060"/>
                </a:solidFill>
                <a:latin typeface="Microsoft JhengHei" panose="020B0604030504040204" pitchFamily="34" charset="-120"/>
                <a:ea typeface="Microsoft JhengHei" panose="020B0604030504040204" pitchFamily="34" charset="-120"/>
                <a:cs typeface="Open Sans" pitchFamily="34" charset="0"/>
              </a:rPr>
              <a:t>連接數據庫時需要提供有效的用戶名及密碼</a:t>
            </a:r>
          </a:p>
          <a:p>
            <a:pPr defTabSz="1450340">
              <a:lnSpc>
                <a:spcPct val="120000"/>
              </a:lnSpc>
            </a:pPr>
            <a:endParaRPr lang="en-US" altLang="zh-TW" sz="8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marL="285750" indent="-285750" defTabSz="1450340">
              <a:lnSpc>
                <a:spcPct val="120000"/>
              </a:lnSpc>
              <a:buFont typeface="Wingdings" panose="05000000000000000000" pitchFamily="2" charset="2"/>
              <a:buChar char="Ø"/>
            </a:pP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角色</a:t>
            </a:r>
            <a:r>
              <a:rPr lang="zh-CN" altLang="en-US" b="1" dirty="0">
                <a:solidFill>
                  <a:srgbClr val="002060"/>
                </a:solidFill>
                <a:latin typeface="Microsoft JhengHei" panose="020B0604030504040204" pitchFamily="34" charset="-120"/>
                <a:ea typeface="Microsoft JhengHei" panose="020B0604030504040204" pitchFamily="34" charset="-120"/>
                <a:cs typeface="Open Sans" pitchFamily="34" charset="0"/>
              </a:rPr>
              <a:t>和</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權限</a:t>
            </a:r>
            <a:endParaRPr lang="en-US" altLang="zh-TW" sz="17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defTabSz="1450340">
              <a:lnSpc>
                <a:spcPct val="120000"/>
              </a:lnSpc>
            </a:pPr>
            <a:r>
              <a:rPr lang="zh-TW"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不</a:t>
            </a:r>
            <a:r>
              <a:rPr lang="zh-TW" altLang="en-US" sz="1400" dirty="0">
                <a:solidFill>
                  <a:srgbClr val="002060"/>
                </a:solidFill>
                <a:latin typeface="Microsoft JhengHei" panose="020B0604030504040204" pitchFamily="34" charset="-120"/>
                <a:ea typeface="Microsoft JhengHei" panose="020B0604030504040204" pitchFamily="34" charset="-120"/>
                <a:cs typeface="Open Sans" pitchFamily="34" charset="0"/>
              </a:rPr>
              <a:t>同</a:t>
            </a:r>
            <a:r>
              <a:rPr lang="zh-TW"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角色</a:t>
            </a:r>
            <a:r>
              <a:rPr lang="zh-TW" altLang="en-US" sz="1400" dirty="0">
                <a:solidFill>
                  <a:srgbClr val="002060"/>
                </a:solidFill>
                <a:latin typeface="Microsoft JhengHei" panose="020B0604030504040204" pitchFamily="34" charset="-120"/>
                <a:ea typeface="Microsoft JhengHei" panose="020B0604030504040204" pitchFamily="34" charset="-120"/>
                <a:cs typeface="Open Sans" pitchFamily="34" charset="0"/>
              </a:rPr>
              <a:t>分配不同</a:t>
            </a:r>
            <a:r>
              <a:rPr lang="zh-TW"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權限</a:t>
            </a:r>
            <a:r>
              <a:rPr lang="zh-TW" altLang="en-US" sz="1400" dirty="0">
                <a:solidFill>
                  <a:srgbClr val="002060"/>
                </a:solidFill>
                <a:latin typeface="Microsoft JhengHei" panose="020B0604030504040204" pitchFamily="34" charset="-120"/>
                <a:ea typeface="Microsoft JhengHei" panose="020B0604030504040204" pitchFamily="34" charset="-120"/>
                <a:cs typeface="Open Sans" pitchFamily="34" charset="0"/>
              </a:rPr>
              <a:t>來</a:t>
            </a:r>
            <a:r>
              <a:rPr lang="zh-TW"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控制數據</a:t>
            </a:r>
            <a:r>
              <a:rPr lang="zh-TW" altLang="en-US" sz="1400" dirty="0">
                <a:solidFill>
                  <a:srgbClr val="002060"/>
                </a:solidFill>
                <a:latin typeface="Microsoft JhengHei" panose="020B0604030504040204" pitchFamily="34" charset="-120"/>
                <a:ea typeface="Microsoft JhengHei" panose="020B0604030504040204" pitchFamily="34" charset="-120"/>
                <a:cs typeface="Open Sans" pitchFamily="34" charset="0"/>
              </a:rPr>
              <a:t>庫的訪問及操作</a:t>
            </a:r>
          </a:p>
          <a:p>
            <a:pPr defTabSz="1450340">
              <a:lnSpc>
                <a:spcPct val="120000"/>
              </a:lnSpc>
            </a:pPr>
            <a:endParaRPr lang="en-US" altLang="zh-TW" sz="8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marL="285750" indent="-285750" defTabSz="1450340">
              <a:lnSpc>
                <a:spcPct val="120000"/>
              </a:lnSpc>
              <a:buFont typeface="Wingdings" panose="05000000000000000000" pitchFamily="2" charset="2"/>
              <a:buChar char="Ø"/>
            </a:pP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備份</a:t>
            </a:r>
            <a:r>
              <a:rPr lang="zh-CN" altLang="en-US" b="1" dirty="0">
                <a:solidFill>
                  <a:srgbClr val="002060"/>
                </a:solidFill>
                <a:latin typeface="Microsoft JhengHei" panose="020B0604030504040204" pitchFamily="34" charset="-120"/>
                <a:ea typeface="Microsoft JhengHei" panose="020B0604030504040204" pitchFamily="34" charset="-120"/>
                <a:cs typeface="Open Sans" pitchFamily="34" charset="0"/>
              </a:rPr>
              <a:t>和災難</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恢復</a:t>
            </a:r>
            <a:endParaRPr lang="en-US" altLang="zh-TW" sz="17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defTabSz="1450340">
              <a:lnSpc>
                <a:spcPct val="120000"/>
              </a:lnSpc>
            </a:pPr>
            <a:r>
              <a:rPr lang="zh-TW" altLang="en-US" sz="1400" dirty="0">
                <a:solidFill>
                  <a:srgbClr val="002060"/>
                </a:solidFill>
                <a:latin typeface="Microsoft JhengHei" panose="020B0604030504040204" pitchFamily="34" charset="-120"/>
                <a:ea typeface="Microsoft JhengHei" panose="020B0604030504040204" pitchFamily="34" charset="-120"/>
                <a:cs typeface="Open Sans" pitchFamily="34" charset="0"/>
              </a:rPr>
              <a:t>使用策略定期備份，確</a:t>
            </a:r>
            <a:r>
              <a:rPr lang="zh-TW"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保數</a:t>
            </a:r>
            <a:r>
              <a:rPr lang="zh-TW" altLang="en-US" sz="1400" dirty="0">
                <a:solidFill>
                  <a:srgbClr val="002060"/>
                </a:solidFill>
                <a:latin typeface="Microsoft JhengHei" panose="020B0604030504040204" pitchFamily="34" charset="-120"/>
                <a:ea typeface="Microsoft JhengHei" panose="020B0604030504040204" pitchFamily="34" charset="-120"/>
                <a:cs typeface="Open Sans" pitchFamily="34" charset="0"/>
              </a:rPr>
              <a:t>據損壞或丟失時能迅速</a:t>
            </a:r>
            <a:r>
              <a:rPr lang="zh-TW"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恢復</a:t>
            </a:r>
            <a:endParaRPr lang="en-US" altLang="zh-TW"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defTabSz="1450340">
              <a:lnSpc>
                <a:spcPct val="120000"/>
              </a:lnSpc>
            </a:pPr>
            <a:r>
              <a:rPr lang="zh-TW" altLang="en-US" sz="800" dirty="0">
                <a:solidFill>
                  <a:srgbClr val="002060"/>
                </a:solidFill>
                <a:latin typeface="Microsoft JhengHei" panose="020B0604030504040204" pitchFamily="34" charset="-120"/>
                <a:ea typeface="Microsoft JhengHei" panose="020B0604030504040204" pitchFamily="34" charset="-120"/>
                <a:cs typeface="Open Sans" pitchFamily="34" charset="0"/>
              </a:rPr>
              <a:t> </a:t>
            </a:r>
          </a:p>
          <a:p>
            <a:pPr marL="285750" indent="-285750" defTabSz="1450340">
              <a:lnSpc>
                <a:spcPct val="120000"/>
              </a:lnSpc>
              <a:buFont typeface="Wingdings" panose="05000000000000000000" pitchFamily="2" charset="2"/>
              <a:buChar char="Ø"/>
            </a:pPr>
            <a:r>
              <a:rPr lang="zh-TW" altLang="en-US" b="1" dirty="0">
                <a:solidFill>
                  <a:srgbClr val="002060"/>
                </a:solidFill>
                <a:latin typeface="Microsoft JhengHei" panose="020B0604030504040204" pitchFamily="34" charset="-120"/>
                <a:ea typeface="Microsoft JhengHei" panose="020B0604030504040204" pitchFamily="34" charset="-120"/>
                <a:cs typeface="Open Sans" pitchFamily="34" charset="0"/>
              </a:rPr>
              <a:t>審查訪問日誌</a:t>
            </a:r>
          </a:p>
          <a:p>
            <a:pPr defTabSz="1450340">
              <a:lnSpc>
                <a:spcPct val="120000"/>
              </a:lnSpc>
            </a:pPr>
            <a:r>
              <a:rPr lang="zh-TW" altLang="en-US" sz="1400" dirty="0">
                <a:solidFill>
                  <a:srgbClr val="002060"/>
                </a:solidFill>
                <a:latin typeface="Microsoft JhengHei" panose="020B0604030504040204" pitchFamily="34" charset="-120"/>
                <a:ea typeface="Microsoft JhengHei" panose="020B0604030504040204" pitchFamily="34" charset="-120"/>
                <a:cs typeface="Open Sans" pitchFamily="34" charset="0"/>
              </a:rPr>
              <a:t>定期審查</a:t>
            </a:r>
            <a:r>
              <a:rPr lang="en-US" altLang="zh-TW"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MongoDB</a:t>
            </a:r>
            <a:r>
              <a:rPr lang="zh-TW" altLang="en-US"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訪問</a:t>
            </a:r>
            <a:r>
              <a:rPr lang="zh-TW" altLang="en-US" sz="1400" dirty="0">
                <a:solidFill>
                  <a:srgbClr val="002060"/>
                </a:solidFill>
                <a:latin typeface="Microsoft JhengHei" panose="020B0604030504040204" pitchFamily="34" charset="-120"/>
                <a:ea typeface="Microsoft JhengHei" panose="020B0604030504040204" pitchFamily="34" charset="-120"/>
                <a:cs typeface="Open Sans" pitchFamily="34" charset="0"/>
              </a:rPr>
              <a:t>和審計日誌，以檢測潛在的安全問題</a:t>
            </a:r>
          </a:p>
          <a:p>
            <a:pPr defTabSz="1450340">
              <a:lnSpc>
                <a:spcPct val="120000"/>
              </a:lnSpc>
            </a:pPr>
            <a:endParaRPr lang="en-US" altLang="zh-CN" sz="1400"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grpSp>
        <p:nvGrpSpPr>
          <p:cNvPr id="56" name="群組 55"/>
          <p:cNvGrpSpPr/>
          <p:nvPr/>
        </p:nvGrpSpPr>
        <p:grpSpPr>
          <a:xfrm>
            <a:off x="8111787" y="1244596"/>
            <a:ext cx="3215165" cy="904603"/>
            <a:chOff x="938632" y="1257873"/>
            <a:chExt cx="3215165" cy="904603"/>
          </a:xfrm>
        </p:grpSpPr>
        <p:sp>
          <p:nvSpPr>
            <p:cNvPr id="57" name="手繪多邊形 56"/>
            <p:cNvSpPr/>
            <p:nvPr/>
          </p:nvSpPr>
          <p:spPr>
            <a:xfrm>
              <a:off x="938632" y="1257873"/>
              <a:ext cx="3215165" cy="904603"/>
            </a:xfrm>
            <a:custGeom>
              <a:avLst/>
              <a:gdLst>
                <a:gd name="connsiteX0" fmla="*/ 2229935 w 3215165"/>
                <a:gd name="connsiteY0" fmla="*/ 0 h 904603"/>
                <a:gd name="connsiteX1" fmla="*/ 3215165 w 3215165"/>
                <a:gd name="connsiteY1" fmla="*/ 892629 h 904603"/>
                <a:gd name="connsiteX2" fmla="*/ 3201949 w 3215165"/>
                <a:gd name="connsiteY2" fmla="*/ 904603 h 904603"/>
                <a:gd name="connsiteX3" fmla="*/ 0 w 3215165"/>
                <a:gd name="connsiteY3" fmla="*/ 904603 h 904603"/>
                <a:gd name="connsiteX4" fmla="*/ 0 w 3215165"/>
                <a:gd name="connsiteY4" fmla="*/ 489857 h 904603"/>
                <a:gd name="connsiteX5" fmla="*/ 2229935 w 3215165"/>
                <a:gd name="connsiteY5" fmla="*/ 489857 h 90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165" h="904603">
                  <a:moveTo>
                    <a:pt x="2229935" y="0"/>
                  </a:moveTo>
                  <a:lnTo>
                    <a:pt x="3215165" y="892629"/>
                  </a:lnTo>
                  <a:lnTo>
                    <a:pt x="3201949" y="904603"/>
                  </a:lnTo>
                  <a:lnTo>
                    <a:pt x="0" y="904603"/>
                  </a:lnTo>
                  <a:lnTo>
                    <a:pt x="0" y="489857"/>
                  </a:lnTo>
                  <a:lnTo>
                    <a:pt x="2229935" y="489857"/>
                  </a:lnTo>
                  <a:close/>
                </a:path>
              </a:pathLst>
            </a:custGeom>
            <a:gradFill>
              <a:gsLst>
                <a:gs pos="0">
                  <a:srgbClr val="2A5CEA"/>
                </a:gs>
                <a:gs pos="100000">
                  <a:srgbClr val="0FA4E7">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ln w="19050">
                  <a:solidFill>
                    <a:schemeClr val="accent1">
                      <a:lumMod val="20000"/>
                      <a:lumOff val="80000"/>
                    </a:schemeClr>
                  </a:solidFill>
                </a:ln>
              </a:endParaRPr>
            </a:p>
          </p:txBody>
        </p:sp>
        <p:sp>
          <p:nvSpPr>
            <p:cNvPr id="58" name="矩形 57">
              <a:extLst>
                <a:ext uri="{FF2B5EF4-FFF2-40B4-BE49-F238E27FC236}">
                  <a16:creationId xmlns="" xmlns:a16="http://schemas.microsoft.com/office/drawing/2014/main" id="{AFEFD055-8318-2D90-6C7D-7A76F4A7C4B0}"/>
                </a:ext>
              </a:extLst>
            </p:cNvPr>
            <p:cNvSpPr/>
            <p:nvPr/>
          </p:nvSpPr>
          <p:spPr>
            <a:xfrm>
              <a:off x="1335797" y="1444282"/>
              <a:ext cx="1864029" cy="526683"/>
            </a:xfrm>
            <a:prstGeom prst="rect">
              <a:avLst/>
            </a:prstGeom>
            <a:noFill/>
          </p:spPr>
          <p:txBody>
            <a:bodyPr wrap="square" lIns="0" tIns="0" rIns="0" bIns="0" rtlCol="0">
              <a:spAutoFit/>
            </a:bodyPr>
            <a:lstStyle/>
            <a:p>
              <a:pPr algn="ctr" hangingPunct="0">
                <a:lnSpc>
                  <a:spcPct val="150000"/>
                </a:lnSpc>
              </a:pPr>
              <a:r>
                <a:rPr lang="zh-CN" altLang="en-US" sz="26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安全</a:t>
              </a:r>
              <a:endParaRPr lang="zh-CN" altLang="en-US" sz="26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sp>
          <p:nvSpPr>
            <p:cNvPr id="59" name="文字方塊 58"/>
            <p:cNvSpPr txBox="1"/>
            <p:nvPr/>
          </p:nvSpPr>
          <p:spPr>
            <a:xfrm>
              <a:off x="941523" y="1402840"/>
              <a:ext cx="825597" cy="707886"/>
            </a:xfrm>
            <a:prstGeom prst="rect">
              <a:avLst/>
            </a:prstGeom>
            <a:noFill/>
            <a:ln>
              <a:noFill/>
            </a:ln>
          </p:spPr>
          <p:txBody>
            <a:bodyPr wrap="square" rtlCol="0">
              <a:spAutoFit/>
            </a:bodyPr>
            <a:lstStyle/>
            <a:p>
              <a:r>
                <a:rPr lang="en-US" altLang="zh-TW" sz="4000" b="1" dirty="0" smtClean="0">
                  <a:ln>
                    <a:solidFill>
                      <a:schemeClr val="accent1">
                        <a:lumMod val="60000"/>
                        <a:lumOff val="40000"/>
                      </a:schemeClr>
                    </a:solidFill>
                  </a:ln>
                  <a:noFill/>
                </a:rPr>
                <a:t>03</a:t>
              </a:r>
              <a:endParaRPr lang="zh-TW" altLang="en-US" sz="4000" b="1" dirty="0">
                <a:ln>
                  <a:solidFill>
                    <a:schemeClr val="accent1">
                      <a:lumMod val="60000"/>
                      <a:lumOff val="40000"/>
                    </a:schemeClr>
                  </a:solidFill>
                </a:ln>
                <a:noFill/>
              </a:endParaRPr>
            </a:p>
          </p:txBody>
        </p:sp>
      </p:grpSp>
      <p:pic>
        <p:nvPicPr>
          <p:cNvPr id="2" name="圖片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693" y="5331872"/>
            <a:ext cx="1980650" cy="1980650"/>
          </a:xfrm>
          <a:prstGeom prst="rect">
            <a:avLst/>
          </a:prstGeom>
        </p:spPr>
      </p:pic>
    </p:spTree>
    <p:extLst>
      <p:ext uri="{BB962C8B-B14F-4D97-AF65-F5344CB8AC3E}">
        <p14:creationId xmlns:p14="http://schemas.microsoft.com/office/powerpoint/2010/main" val="5007699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群組 16"/>
          <p:cNvGrpSpPr/>
          <p:nvPr/>
        </p:nvGrpSpPr>
        <p:grpSpPr>
          <a:xfrm>
            <a:off x="0" y="3628"/>
            <a:ext cx="12192000" cy="6854373"/>
            <a:chOff x="0" y="3628"/>
            <a:chExt cx="12192000" cy="6854373"/>
          </a:xfrm>
        </p:grpSpPr>
        <p:sp>
          <p:nvSpPr>
            <p:cNvPr id="19" name="矩形 18"/>
            <p:cNvSpPr/>
            <p:nvPr/>
          </p:nvSpPr>
          <p:spPr>
            <a:xfrm>
              <a:off x="0" y="3629"/>
              <a:ext cx="12192000" cy="6854372"/>
            </a:xfrm>
            <a:prstGeom prst="rect">
              <a:avLst/>
            </a:prstGeom>
            <a:blipFill dpi="0" rotWithShape="0">
              <a:blip r:embed="rId3">
                <a:alphaModFix amt="90000"/>
                <a:extLst>
                  <a:ext uri="{BEBA8EAE-BF5A-486C-A8C5-ECC9F3942E4B}">
                    <a14:imgProps xmlns:a14="http://schemas.microsoft.com/office/drawing/2010/main">
                      <a14:imgLayer r:embed="rId4">
                        <a14:imgEffect>
                          <a14:artisticBlur radius="26"/>
                        </a14:imgEffect>
                      </a14:imgLayer>
                    </a14:imgProps>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 name="矩形 27"/>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9" name="椭圆 14">
            <a:extLst>
              <a:ext uri="{FF2B5EF4-FFF2-40B4-BE49-F238E27FC236}">
                <a16:creationId xmlns="" xmlns:a16="http://schemas.microsoft.com/office/drawing/2014/main" id="{EE5D6B5E-B156-789E-0B9D-3F7BA7183999}"/>
              </a:ext>
            </a:extLst>
          </p:cNvPr>
          <p:cNvSpPr/>
          <p:nvPr/>
        </p:nvSpPr>
        <p:spPr>
          <a:xfrm>
            <a:off x="0" y="-1"/>
            <a:ext cx="12192000" cy="6858002"/>
          </a:xfrm>
          <a:prstGeom prst="rect">
            <a:avLst/>
          </a:prstGeom>
          <a:solidFill>
            <a:srgbClr val="3165F6">
              <a:alpha val="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35号-孙新恒颉黑体" panose="02000000000000000000" pitchFamily="2" charset="-122"/>
              <a:ea typeface="字魂35号-孙新恒颉黑体" panose="02000000000000000000" pitchFamily="2" charset="-122"/>
              <a:sym typeface="字魂35号-孙新恒颉黑体" panose="02000000000000000000" pitchFamily="2" charset="-122"/>
            </a:endParaRPr>
          </a:p>
        </p:txBody>
      </p:sp>
      <p:sp>
        <p:nvSpPr>
          <p:cNvPr id="32" name="橢圓 31"/>
          <p:cNvSpPr/>
          <p:nvPr/>
        </p:nvSpPr>
        <p:spPr>
          <a:xfrm rot="17914785">
            <a:off x="3248135" y="653134"/>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3" name="圓角矩形 32"/>
          <p:cNvSpPr/>
          <p:nvPr/>
        </p:nvSpPr>
        <p:spPr>
          <a:xfrm>
            <a:off x="292889" y="756502"/>
            <a:ext cx="11606223" cy="5838726"/>
          </a:xfrm>
          <a:prstGeom prst="roundRect">
            <a:avLst>
              <a:gd name="adj" fmla="val 1734"/>
            </a:avLst>
          </a:prstGeom>
          <a:solidFill>
            <a:srgbClr val="F6F8FC">
              <a:alpha val="95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4" name="半框架 33"/>
          <p:cNvSpPr/>
          <p:nvPr/>
        </p:nvSpPr>
        <p:spPr>
          <a:xfrm rot="13500000">
            <a:off x="4724671" y="-1371329"/>
            <a:ext cx="2742658" cy="2742658"/>
          </a:xfrm>
          <a:prstGeom prst="halfFrame">
            <a:avLst/>
          </a:prstGeom>
          <a:gradFill>
            <a:gsLst>
              <a:gs pos="0">
                <a:srgbClr val="2A5CEA">
                  <a:alpha val="80000"/>
                </a:srgbClr>
              </a:gs>
              <a:gs pos="100000">
                <a:srgbClr val="06F07D">
                  <a:alpha val="20000"/>
                </a:srgbClr>
              </a:gs>
            </a:gsLst>
            <a:lin ang="5400000" scaled="1"/>
          </a:gradFill>
          <a:ln>
            <a:noFill/>
          </a:ln>
          <a:effectLst>
            <a:outerShdw blurRad="254000" dist="25400" dir="5400000" sx="67000" sy="67000" algn="t" rotWithShape="0">
              <a:srgbClr val="003399">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5" name="半框架 34"/>
          <p:cNvSpPr/>
          <p:nvPr/>
        </p:nvSpPr>
        <p:spPr>
          <a:xfrm rot="13500000">
            <a:off x="4724670" y="-1371330"/>
            <a:ext cx="2742659" cy="2742659"/>
          </a:xfrm>
          <a:prstGeom prst="halfFrame">
            <a:avLst>
              <a:gd name="adj1" fmla="val 32991"/>
              <a:gd name="adj2" fmla="val 0"/>
            </a:avLst>
          </a:prstGeom>
          <a:gradFill>
            <a:gsLst>
              <a:gs pos="0">
                <a:srgbClr val="2A5CEA">
                  <a:alpha val="70000"/>
                </a:srgbClr>
              </a:gs>
              <a:gs pos="93000">
                <a:srgbClr val="06F07D">
                  <a:alpha val="0"/>
                </a:srgb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TextBox 59">
            <a:extLst>
              <a:ext uri="{FF2B5EF4-FFF2-40B4-BE49-F238E27FC236}">
                <a16:creationId xmlns="" xmlns:a16="http://schemas.microsoft.com/office/drawing/2014/main" id="{7A44C931-64EF-4105-825E-A3B752EF0A07}"/>
              </a:ext>
            </a:extLst>
          </p:cNvPr>
          <p:cNvSpPr txBox="1">
            <a:spLocks noChangeArrowheads="1"/>
          </p:cNvSpPr>
          <p:nvPr/>
        </p:nvSpPr>
        <p:spPr bwMode="auto">
          <a:xfrm>
            <a:off x="4440247" y="1077692"/>
            <a:ext cx="3311506" cy="720000"/>
          </a:xfrm>
          <a:prstGeom prst="rect">
            <a:avLst/>
          </a:prstGeom>
          <a:noFill/>
          <a:ln>
            <a:noFill/>
          </a:ln>
        </p:spPr>
        <p:txBody>
          <a:bodyPr wrap="squar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a:lnSpc>
                <a:spcPct val="120000"/>
              </a:lnSpc>
              <a:defRPr/>
            </a:pPr>
            <a:r>
              <a:rPr lang="en-US" altLang="zh-CN" sz="2000" kern="0" dirty="0">
                <a:solidFill>
                  <a:schemeClr val="bg1">
                    <a:alpha val="90000"/>
                  </a:schemeClr>
                </a:solidFill>
                <a:latin typeface="Calibri" panose="020F0502020204030204" pitchFamily="34" charset="0"/>
                <a:ea typeface="微软雅黑" panose="020B0503020204020204" pitchFamily="34" charset="-122"/>
                <a:cs typeface="Calibri" panose="020F0502020204030204" pitchFamily="34" charset="0"/>
              </a:rPr>
              <a:t>Part </a:t>
            </a:r>
            <a:r>
              <a:rPr lang="en-US" altLang="zh-CN" sz="2000" kern="0" dirty="0" smtClean="0">
                <a:solidFill>
                  <a:schemeClr val="bg1">
                    <a:alpha val="90000"/>
                  </a:schemeClr>
                </a:solidFill>
                <a:latin typeface="Calibri" panose="020F0502020204030204" pitchFamily="34" charset="0"/>
                <a:ea typeface="微软雅黑" panose="020B0503020204020204" pitchFamily="34" charset="-122"/>
                <a:cs typeface="Calibri" panose="020F0502020204030204" pitchFamily="34" charset="0"/>
              </a:rPr>
              <a:t>03</a:t>
            </a:r>
            <a:endParaRPr lang="en-US" altLang="zh-CN" sz="2000" kern="0" dirty="0">
              <a:solidFill>
                <a:schemeClr val="bg1">
                  <a:alpha val="90000"/>
                </a:schemeClr>
              </a:solidFill>
              <a:latin typeface="Calibri" panose="020F0502020204030204" pitchFamily="34" charset="0"/>
              <a:ea typeface="微软雅黑" panose="020B0503020204020204" pitchFamily="34" charset="-122"/>
              <a:cs typeface="Calibri" panose="020F0502020204030204" pitchFamily="34" charset="0"/>
            </a:endParaRPr>
          </a:p>
        </p:txBody>
      </p:sp>
      <p:sp>
        <p:nvSpPr>
          <p:cNvPr id="37" name="TextBox 59">
            <a:extLst>
              <a:ext uri="{FF2B5EF4-FFF2-40B4-BE49-F238E27FC236}">
                <a16:creationId xmlns="" xmlns:a16="http://schemas.microsoft.com/office/drawing/2014/main" id="{04E96645-E7A2-477C-B6E1-B4387C6DE432}"/>
              </a:ext>
            </a:extLst>
          </p:cNvPr>
          <p:cNvSpPr txBox="1">
            <a:spLocks noChangeArrowheads="1"/>
          </p:cNvSpPr>
          <p:nvPr/>
        </p:nvSpPr>
        <p:spPr bwMode="auto">
          <a:xfrm>
            <a:off x="4440247" y="395417"/>
            <a:ext cx="3311506" cy="792000"/>
          </a:xfrm>
          <a:prstGeom prst="rect">
            <a:avLst/>
          </a:prstGeom>
          <a:noFill/>
          <a:ln>
            <a:noFill/>
          </a:ln>
        </p:spPr>
        <p:txBody>
          <a:bodyPr wrap="squar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a:lnSpc>
                <a:spcPct val="120000"/>
              </a:lnSpc>
              <a:defRPr/>
            </a:pPr>
            <a:r>
              <a:rPr lang="en-US" altLang="ko-KR" sz="4800" b="1" kern="0" dirty="0" smtClean="0">
                <a:solidFill>
                  <a:schemeClr val="bg1"/>
                </a:solidFill>
                <a:latin typeface="微軟正黑體" panose="020B0604030504040204" pitchFamily="34" charset="-120"/>
                <a:ea typeface="微軟正黑體" panose="020B0604030504040204" pitchFamily="34" charset="-120"/>
              </a:rPr>
              <a:t>THREE</a:t>
            </a:r>
            <a:endParaRPr lang="en-US" altLang="ko-KR" sz="4000" kern="0" dirty="0">
              <a:solidFill>
                <a:srgbClr val="2F5EB0"/>
              </a:solidFill>
              <a:ea typeface="微软雅黑" panose="020B0503020204020204" pitchFamily="34" charset="-122"/>
            </a:endParaRPr>
          </a:p>
        </p:txBody>
      </p:sp>
      <p:sp>
        <p:nvSpPr>
          <p:cNvPr id="38" name="橢圓 37"/>
          <p:cNvSpPr/>
          <p:nvPr/>
        </p:nvSpPr>
        <p:spPr>
          <a:xfrm rot="15248400">
            <a:off x="10874191" y="495787"/>
            <a:ext cx="521429" cy="521429"/>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9" name="文本框 9"/>
          <p:cNvSpPr txBox="1"/>
          <p:nvPr/>
        </p:nvSpPr>
        <p:spPr>
          <a:xfrm>
            <a:off x="2109905" y="2717267"/>
            <a:ext cx="7972190" cy="1423467"/>
          </a:xfrm>
          <a:prstGeom prst="rect">
            <a:avLst/>
          </a:prstGeom>
          <a:noFill/>
        </p:spPr>
        <p:txBody>
          <a:bodyPr wrap="square" lIns="68580" tIns="34290" rIns="68580" bIns="34290" rtlCol="0">
            <a:spAutoFit/>
          </a:bodyPr>
          <a:lstStyle/>
          <a:p>
            <a:pPr marL="0" lvl="1" algn="ctr"/>
            <a:r>
              <a:rPr lang="zh-CN" altLang="en-US" sz="8800" b="1" dirty="0" smtClean="0">
                <a:solidFill>
                  <a:srgbClr val="002060"/>
                </a:solidFill>
                <a:latin typeface="微軟正黑體" panose="020B0604030504040204" pitchFamily="34" charset="-120"/>
                <a:ea typeface="微軟正黑體" panose="020B0604030504040204" pitchFamily="34" charset="-120"/>
              </a:rPr>
              <a:t>執行及成效</a:t>
            </a:r>
            <a:endParaRPr lang="zh-TW" altLang="en-US" sz="8800" b="1" dirty="0">
              <a:solidFill>
                <a:srgbClr val="002060"/>
              </a:solidFill>
              <a:latin typeface="微軟正黑體" panose="020B0604030504040204" pitchFamily="34" charset="-120"/>
              <a:ea typeface="微軟正黑體" panose="020B0604030504040204" pitchFamily="34" charset="-120"/>
            </a:endParaRPr>
          </a:p>
        </p:txBody>
      </p:sp>
      <p:grpSp>
        <p:nvGrpSpPr>
          <p:cNvPr id="40" name="群組 39"/>
          <p:cNvGrpSpPr/>
          <p:nvPr/>
        </p:nvGrpSpPr>
        <p:grpSpPr>
          <a:xfrm>
            <a:off x="3666192" y="4098996"/>
            <a:ext cx="4858653" cy="346249"/>
            <a:chOff x="3666192" y="4489805"/>
            <a:chExt cx="4858653" cy="346249"/>
          </a:xfrm>
        </p:grpSpPr>
        <p:sp>
          <p:nvSpPr>
            <p:cNvPr id="41" name="文本框 9">
              <a:extLst>
                <a:ext uri="{FF2B5EF4-FFF2-40B4-BE49-F238E27FC236}">
                  <a16:creationId xmlns="" xmlns:a16="http://schemas.microsoft.com/office/drawing/2014/main" id="{1EB07612-61D3-1C1A-8DDC-51283CFCECF7}"/>
                </a:ext>
              </a:extLst>
            </p:cNvPr>
            <p:cNvSpPr txBox="1"/>
            <p:nvPr/>
          </p:nvSpPr>
          <p:spPr>
            <a:xfrm>
              <a:off x="4804846" y="4489805"/>
              <a:ext cx="2582308" cy="346249"/>
            </a:xfrm>
            <a:prstGeom prst="rect">
              <a:avLst/>
            </a:prstGeom>
            <a:noFill/>
          </p:spPr>
          <p:txBody>
            <a:bodyPr wrap="square" lIns="68580" tIns="34290" rIns="68580" bIns="34290" rtlCol="0">
              <a:spAutoFit/>
            </a:bodyPr>
            <a:lstStyle/>
            <a:p>
              <a:pPr marL="0" lvl="1" algn="ctr"/>
              <a:r>
                <a:rPr lang="en-US" altLang="zh-CN" dirty="0">
                  <a:solidFill>
                    <a:srgbClr val="2F5EB0"/>
                  </a:solidFill>
                  <a:latin typeface="Calibri" panose="020F0502020204030204" pitchFamily="34" charset="0"/>
                  <a:ea typeface="微软雅黑" panose="020B0503020204020204" pitchFamily="34" charset="-122"/>
                  <a:cs typeface="Calibri" panose="020F0502020204030204" pitchFamily="34" charset="0"/>
                </a:rPr>
                <a:t>Problem and Technology</a:t>
              </a:r>
            </a:p>
          </p:txBody>
        </p:sp>
        <p:cxnSp>
          <p:nvCxnSpPr>
            <p:cNvPr id="42" name="直接连接符 29">
              <a:extLst>
                <a:ext uri="{FF2B5EF4-FFF2-40B4-BE49-F238E27FC236}">
                  <a16:creationId xmlns="" xmlns:a16="http://schemas.microsoft.com/office/drawing/2014/main" id="{2EC0FC73-4311-E388-9C3F-82BAF10D08EB}"/>
                </a:ext>
              </a:extLst>
            </p:cNvPr>
            <p:cNvCxnSpPr>
              <a:cxnSpLocks/>
            </p:cNvCxnSpPr>
            <p:nvPr/>
          </p:nvCxnSpPr>
          <p:spPr>
            <a:xfrm flipV="1">
              <a:off x="3666192" y="4670538"/>
              <a:ext cx="1138654" cy="6823"/>
            </a:xfrm>
            <a:prstGeom prst="line">
              <a:avLst/>
            </a:prstGeom>
            <a:ln>
              <a:round/>
              <a:headEnd type="oval"/>
              <a:tailEnd type="oval"/>
            </a:ln>
          </p:spPr>
          <p:style>
            <a:lnRef idx="1">
              <a:schemeClr val="accent1"/>
            </a:lnRef>
            <a:fillRef idx="0">
              <a:schemeClr val="accent1"/>
            </a:fillRef>
            <a:effectRef idx="0">
              <a:schemeClr val="accent1"/>
            </a:effectRef>
            <a:fontRef idx="minor">
              <a:schemeClr val="tx1"/>
            </a:fontRef>
          </p:style>
        </p:cxnSp>
        <p:cxnSp>
          <p:nvCxnSpPr>
            <p:cNvPr id="43" name="直接连接符 30">
              <a:extLst>
                <a:ext uri="{FF2B5EF4-FFF2-40B4-BE49-F238E27FC236}">
                  <a16:creationId xmlns="" xmlns:a16="http://schemas.microsoft.com/office/drawing/2014/main" id="{B00F1EFA-C8B7-BC36-7150-D52C2ADA9F23}"/>
                </a:ext>
              </a:extLst>
            </p:cNvPr>
            <p:cNvCxnSpPr>
              <a:cxnSpLocks/>
            </p:cNvCxnSpPr>
            <p:nvPr/>
          </p:nvCxnSpPr>
          <p:spPr>
            <a:xfrm flipV="1">
              <a:off x="7386191" y="4670538"/>
              <a:ext cx="1138654" cy="6823"/>
            </a:xfrm>
            <a:prstGeom prst="line">
              <a:avLst/>
            </a:prstGeom>
            <a:ln>
              <a:round/>
              <a:headEnd type="ova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938869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p:cNvGrpSpPr/>
          <p:nvPr/>
        </p:nvGrpSpPr>
        <p:grpSpPr>
          <a:xfrm>
            <a:off x="0" y="0"/>
            <a:ext cx="12484889" cy="6858001"/>
            <a:chOff x="0" y="0"/>
            <a:chExt cx="12484889" cy="6858001"/>
          </a:xfrm>
        </p:grpSpPr>
        <p:sp>
          <p:nvSpPr>
            <p:cNvPr id="3" name="矩形 2"/>
            <p:cNvSpPr/>
            <p:nvPr/>
          </p:nvSpPr>
          <p:spPr>
            <a:xfrm>
              <a:off x="0" y="3629"/>
              <a:ext cx="12192000" cy="6854372"/>
            </a:xfrm>
            <a:prstGeom prst="rect">
              <a:avLst/>
            </a:prstGeom>
            <a:blipFill dpi="0" rotWithShape="0">
              <a:blip r:embed="rId3">
                <a:alphaModFix amt="90000"/>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6" name="圓角矩形 5"/>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文字方塊 6"/>
          <p:cNvSpPr txBox="1"/>
          <p:nvPr/>
        </p:nvSpPr>
        <p:spPr>
          <a:xfrm>
            <a:off x="658482" y="103023"/>
            <a:ext cx="1980029" cy="523220"/>
          </a:xfrm>
          <a:prstGeom prst="rect">
            <a:avLst/>
          </a:prstGeom>
          <a:noFill/>
        </p:spPr>
        <p:txBody>
          <a:bodyPr wrap="none" rtlCol="0">
            <a:spAutoFit/>
          </a:bodyPr>
          <a:lstStyle/>
          <a:p>
            <a:r>
              <a:rPr lang="zh-TW" altLang="en-US" sz="2800" b="1" dirty="0">
                <a:solidFill>
                  <a:srgbClr val="002060"/>
                </a:solidFill>
                <a:latin typeface="微軟正黑體" panose="020B0604030504040204" pitchFamily="34" charset="-120"/>
                <a:ea typeface="微軟正黑體" panose="020B0604030504040204" pitchFamily="34" charset="-120"/>
              </a:rPr>
              <a:t>數據可視</a:t>
            </a:r>
            <a:r>
              <a:rPr lang="zh-TW" altLang="en-US" sz="2800" b="1" dirty="0" smtClean="0">
                <a:solidFill>
                  <a:srgbClr val="002060"/>
                </a:solidFill>
                <a:latin typeface="微軟正黑體" panose="020B0604030504040204" pitchFamily="34" charset="-120"/>
                <a:ea typeface="微軟正黑體" panose="020B0604030504040204" pitchFamily="34" charset="-120"/>
              </a:rPr>
              <a:t>化</a:t>
            </a:r>
            <a:endParaRPr lang="zh-TW" altLang="en-US" sz="2800" b="1" dirty="0">
              <a:solidFill>
                <a:srgbClr val="002060"/>
              </a:solidFill>
              <a:latin typeface="微軟正黑體" panose="020B0604030504040204" pitchFamily="34" charset="-120"/>
              <a:ea typeface="微軟正黑體" panose="020B0604030504040204" pitchFamily="34" charset="-120"/>
            </a:endParaRPr>
          </a:p>
        </p:txBody>
      </p:sp>
      <p:pic>
        <p:nvPicPr>
          <p:cNvPr id="8" name="圖片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9" name="橢圓 8"/>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橢圓 9"/>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2" name="Picture 2"/>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2295079" y="1519036"/>
            <a:ext cx="7601842" cy="40200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62" name="群組 61"/>
          <p:cNvGrpSpPr/>
          <p:nvPr/>
        </p:nvGrpSpPr>
        <p:grpSpPr>
          <a:xfrm>
            <a:off x="448527" y="4003499"/>
            <a:ext cx="2333390" cy="898645"/>
            <a:chOff x="297350" y="2826059"/>
            <a:chExt cx="2333390" cy="898645"/>
          </a:xfrm>
        </p:grpSpPr>
        <p:sp>
          <p:nvSpPr>
            <p:cNvPr id="64" name="矩形: 圆角 28">
              <a:extLst>
                <a:ext uri="{FF2B5EF4-FFF2-40B4-BE49-F238E27FC236}">
                  <a16:creationId xmlns="" xmlns:a16="http://schemas.microsoft.com/office/drawing/2014/main" id="{DF7D1828-DEF3-115D-5D43-339CD6533EE3}"/>
                </a:ext>
              </a:extLst>
            </p:cNvPr>
            <p:cNvSpPr/>
            <p:nvPr/>
          </p:nvSpPr>
          <p:spPr>
            <a:xfrm rot="10800000">
              <a:off x="372080" y="3248423"/>
              <a:ext cx="1723402" cy="47628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65" name="矩形: 圆角 29">
              <a:extLst>
                <a:ext uri="{FF2B5EF4-FFF2-40B4-BE49-F238E27FC236}">
                  <a16:creationId xmlns="" xmlns:a16="http://schemas.microsoft.com/office/drawing/2014/main" id="{80ECAB2C-5E89-3D3A-08CB-494FF949773C}"/>
                </a:ext>
              </a:extLst>
            </p:cNvPr>
            <p:cNvSpPr/>
            <p:nvPr/>
          </p:nvSpPr>
          <p:spPr>
            <a:xfrm>
              <a:off x="297350" y="3316499"/>
              <a:ext cx="1866712"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測試幾</a:t>
              </a:r>
              <a:r>
                <a:rPr lang="zh-TW"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台</a:t>
              </a:r>
              <a:r>
                <a:rPr lang="zh-CN"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不通過</a:t>
              </a:r>
              <a:endPar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63" name="任意多边形 65"/>
            <p:cNvSpPr/>
            <p:nvPr/>
          </p:nvSpPr>
          <p:spPr bwMode="auto">
            <a:xfrm rot="10800000" flipH="1" flipV="1">
              <a:off x="1230706" y="2826059"/>
              <a:ext cx="1400034" cy="508093"/>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grpSp>
      <p:sp>
        <p:nvSpPr>
          <p:cNvPr id="66" name="文字方塊 16">
            <a:extLst>
              <a:ext uri="{FF2B5EF4-FFF2-40B4-BE49-F238E27FC236}">
                <a16:creationId xmlns="" xmlns:a16="http://schemas.microsoft.com/office/drawing/2014/main" id="{28EC3B5F-3031-410E-60C5-2579B259836C}"/>
              </a:ext>
            </a:extLst>
          </p:cNvPr>
          <p:cNvSpPr txBox="1"/>
          <p:nvPr/>
        </p:nvSpPr>
        <p:spPr>
          <a:xfrm>
            <a:off x="4213699" y="966871"/>
            <a:ext cx="3764602" cy="523220"/>
          </a:xfrm>
          <a:prstGeom prst="rect">
            <a:avLst/>
          </a:prstGeom>
          <a:noFill/>
        </p:spPr>
        <p:txBody>
          <a:bodyPr wrap="square" rtlCol="0">
            <a:spAutoFit/>
          </a:bodyPr>
          <a:lstStyle/>
          <a:p>
            <a:pPr algn="ctr" defTabSz="907067"/>
            <a:r>
              <a:rPr lang="zh-CN" altLang="en-US" sz="2800" b="1" dirty="0">
                <a:solidFill>
                  <a:schemeClr val="accent5">
                    <a:lumMod val="75000"/>
                  </a:schemeClr>
                </a:solidFill>
                <a:latin typeface="微軟正黑體" panose="020B0604030504040204" pitchFamily="34" charset="-120"/>
                <a:ea typeface="微軟正黑體" panose="020B0604030504040204" pitchFamily="34" charset="-120"/>
              </a:rPr>
              <a:t>工</a:t>
            </a:r>
            <a:r>
              <a:rPr lang="zh-CN" altLang="en-US" sz="2800" b="1" dirty="0" smtClean="0">
                <a:solidFill>
                  <a:schemeClr val="accent5">
                    <a:lumMod val="75000"/>
                  </a:schemeClr>
                </a:solidFill>
                <a:latin typeface="微軟正黑體" panose="020B0604030504040204" pitchFamily="34" charset="-120"/>
                <a:ea typeface="微軟正黑體" panose="020B0604030504040204" pitchFamily="34" charset="-120"/>
              </a:rPr>
              <a:t>站預覽</a:t>
            </a:r>
            <a:endParaRPr lang="zh-CN" altLang="en-US" sz="2800" b="1" dirty="0">
              <a:solidFill>
                <a:schemeClr val="accent5">
                  <a:lumMod val="75000"/>
                </a:schemeClr>
              </a:solidFill>
              <a:latin typeface="微軟正黑體" panose="020B0604030504040204" pitchFamily="34" charset="-120"/>
              <a:ea typeface="微軟正黑體" panose="020B0604030504040204" pitchFamily="34" charset="-120"/>
            </a:endParaRPr>
          </a:p>
        </p:txBody>
      </p:sp>
      <p:grpSp>
        <p:nvGrpSpPr>
          <p:cNvPr id="11" name="群組 10"/>
          <p:cNvGrpSpPr/>
          <p:nvPr/>
        </p:nvGrpSpPr>
        <p:grpSpPr>
          <a:xfrm>
            <a:off x="414948" y="2180005"/>
            <a:ext cx="3826794" cy="526057"/>
            <a:chOff x="386904" y="1507774"/>
            <a:chExt cx="3826794" cy="526057"/>
          </a:xfrm>
        </p:grpSpPr>
        <p:sp>
          <p:nvSpPr>
            <p:cNvPr id="68" name="矩形: 圆角 28">
              <a:extLst>
                <a:ext uri="{FF2B5EF4-FFF2-40B4-BE49-F238E27FC236}">
                  <a16:creationId xmlns="" xmlns:a16="http://schemas.microsoft.com/office/drawing/2014/main" id="{DF7D1828-DEF3-115D-5D43-339CD6533EE3}"/>
                </a:ext>
              </a:extLst>
            </p:cNvPr>
            <p:cNvSpPr/>
            <p:nvPr/>
          </p:nvSpPr>
          <p:spPr>
            <a:xfrm rot="10800000">
              <a:off x="461634" y="1507774"/>
              <a:ext cx="1723402" cy="47628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69" name="矩形: 圆角 29">
              <a:extLst>
                <a:ext uri="{FF2B5EF4-FFF2-40B4-BE49-F238E27FC236}">
                  <a16:creationId xmlns="" xmlns:a16="http://schemas.microsoft.com/office/drawing/2014/main" id="{80ECAB2C-5E89-3D3A-08CB-494FF949773C}"/>
                </a:ext>
              </a:extLst>
            </p:cNvPr>
            <p:cNvSpPr/>
            <p:nvPr/>
          </p:nvSpPr>
          <p:spPr>
            <a:xfrm>
              <a:off x="386904" y="1575850"/>
              <a:ext cx="1866712"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工站實時畫面</a:t>
              </a:r>
              <a:endPar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70" name="任意多边形 65"/>
            <p:cNvSpPr/>
            <p:nvPr/>
          </p:nvSpPr>
          <p:spPr bwMode="auto">
            <a:xfrm rot="10800000" flipH="1">
              <a:off x="1320259" y="1907476"/>
              <a:ext cx="2893439" cy="126355"/>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grpSp>
      <p:grpSp>
        <p:nvGrpSpPr>
          <p:cNvPr id="75" name="群組 74"/>
          <p:cNvGrpSpPr/>
          <p:nvPr/>
        </p:nvGrpSpPr>
        <p:grpSpPr>
          <a:xfrm>
            <a:off x="9283699" y="2940957"/>
            <a:ext cx="2443866" cy="898645"/>
            <a:chOff x="-279804" y="2826059"/>
            <a:chExt cx="2443866" cy="898645"/>
          </a:xfrm>
        </p:grpSpPr>
        <p:sp>
          <p:nvSpPr>
            <p:cNvPr id="76" name="矩形: 圆角 28">
              <a:extLst>
                <a:ext uri="{FF2B5EF4-FFF2-40B4-BE49-F238E27FC236}">
                  <a16:creationId xmlns="" xmlns:a16="http://schemas.microsoft.com/office/drawing/2014/main" id="{DF7D1828-DEF3-115D-5D43-339CD6533EE3}"/>
                </a:ext>
              </a:extLst>
            </p:cNvPr>
            <p:cNvSpPr/>
            <p:nvPr/>
          </p:nvSpPr>
          <p:spPr>
            <a:xfrm rot="10800000">
              <a:off x="372080" y="3248423"/>
              <a:ext cx="1723402" cy="47628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77" name="矩形: 圆角 29">
              <a:extLst>
                <a:ext uri="{FF2B5EF4-FFF2-40B4-BE49-F238E27FC236}">
                  <a16:creationId xmlns="" xmlns:a16="http://schemas.microsoft.com/office/drawing/2014/main" id="{80ECAB2C-5E89-3D3A-08CB-494FF949773C}"/>
                </a:ext>
              </a:extLst>
            </p:cNvPr>
            <p:cNvSpPr/>
            <p:nvPr/>
          </p:nvSpPr>
          <p:spPr>
            <a:xfrm>
              <a:off x="297350" y="3316499"/>
              <a:ext cx="1866712"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測試機台通過</a:t>
              </a:r>
              <a:endPar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78" name="任意多边形 65"/>
            <p:cNvSpPr/>
            <p:nvPr/>
          </p:nvSpPr>
          <p:spPr bwMode="auto">
            <a:xfrm rot="10800000" flipV="1">
              <a:off x="-279804" y="2826059"/>
              <a:ext cx="1569610" cy="508093"/>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grpSp>
      <p:grpSp>
        <p:nvGrpSpPr>
          <p:cNvPr id="79" name="群組 78"/>
          <p:cNvGrpSpPr/>
          <p:nvPr/>
        </p:nvGrpSpPr>
        <p:grpSpPr>
          <a:xfrm>
            <a:off x="5160093" y="4198776"/>
            <a:ext cx="1871816" cy="2053570"/>
            <a:chOff x="5162423" y="4307870"/>
            <a:chExt cx="1871816" cy="2053570"/>
          </a:xfrm>
        </p:grpSpPr>
        <p:cxnSp>
          <p:nvCxnSpPr>
            <p:cNvPr id="80" name="直線接點 79"/>
            <p:cNvCxnSpPr/>
            <p:nvPr/>
          </p:nvCxnSpPr>
          <p:spPr>
            <a:xfrm>
              <a:off x="6096000" y="4307870"/>
              <a:ext cx="0" cy="1594038"/>
            </a:xfrm>
            <a:prstGeom prst="line">
              <a:avLst/>
            </a:prstGeom>
            <a:ln w="19050">
              <a:solidFill>
                <a:srgbClr val="0358FD"/>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81" name="矩形: 圆角 28">
              <a:extLst>
                <a:ext uri="{FF2B5EF4-FFF2-40B4-BE49-F238E27FC236}">
                  <a16:creationId xmlns="" xmlns:a16="http://schemas.microsoft.com/office/drawing/2014/main" id="{DF7D1828-DEF3-115D-5D43-339CD6533EE3}"/>
                </a:ext>
              </a:extLst>
            </p:cNvPr>
            <p:cNvSpPr/>
            <p:nvPr/>
          </p:nvSpPr>
          <p:spPr>
            <a:xfrm rot="10800000">
              <a:off x="5162423" y="5882299"/>
              <a:ext cx="1871816" cy="47914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82" name="矩形: 圆角 29">
              <a:extLst>
                <a:ext uri="{FF2B5EF4-FFF2-40B4-BE49-F238E27FC236}">
                  <a16:creationId xmlns="" xmlns:a16="http://schemas.microsoft.com/office/drawing/2014/main" id="{80ECAB2C-5E89-3D3A-08CB-494FF949773C}"/>
                </a:ext>
              </a:extLst>
            </p:cNvPr>
            <p:cNvSpPr/>
            <p:nvPr/>
          </p:nvSpPr>
          <p:spPr>
            <a:xfrm>
              <a:off x="5327416" y="5953281"/>
              <a:ext cx="1537168"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展示</a:t>
              </a:r>
              <a:r>
                <a:rPr lang="zh-CN"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多個</a:t>
              </a:r>
              <a:r>
                <a:rPr lang="zh-TW"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工</a:t>
              </a: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站</a:t>
              </a:r>
            </a:p>
          </p:txBody>
        </p:sp>
      </p:grpSp>
    </p:spTree>
    <p:extLst>
      <p:ext uri="{BB962C8B-B14F-4D97-AF65-F5344CB8AC3E}">
        <p14:creationId xmlns:p14="http://schemas.microsoft.com/office/powerpoint/2010/main" val="17755618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p:cNvGrpSpPr/>
          <p:nvPr/>
        </p:nvGrpSpPr>
        <p:grpSpPr>
          <a:xfrm>
            <a:off x="0" y="0"/>
            <a:ext cx="12484889" cy="6858001"/>
            <a:chOff x="0" y="0"/>
            <a:chExt cx="12484889" cy="6858001"/>
          </a:xfrm>
        </p:grpSpPr>
        <p:sp>
          <p:nvSpPr>
            <p:cNvPr id="3" name="矩形 2"/>
            <p:cNvSpPr/>
            <p:nvPr/>
          </p:nvSpPr>
          <p:spPr>
            <a:xfrm>
              <a:off x="0" y="3629"/>
              <a:ext cx="12192000" cy="6854372"/>
            </a:xfrm>
            <a:prstGeom prst="rect">
              <a:avLst/>
            </a:prstGeom>
            <a:blipFill dpi="0" rotWithShape="0">
              <a:blip r:embed="rId3">
                <a:alphaModFix amt="90000"/>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6" name="圓角矩形 5"/>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文字方塊 6"/>
          <p:cNvSpPr txBox="1"/>
          <p:nvPr/>
        </p:nvSpPr>
        <p:spPr>
          <a:xfrm>
            <a:off x="658482" y="103023"/>
            <a:ext cx="1980029" cy="523220"/>
          </a:xfrm>
          <a:prstGeom prst="rect">
            <a:avLst/>
          </a:prstGeom>
          <a:noFill/>
        </p:spPr>
        <p:txBody>
          <a:bodyPr wrap="none" rtlCol="0">
            <a:spAutoFit/>
          </a:bodyPr>
          <a:lstStyle/>
          <a:p>
            <a:r>
              <a:rPr lang="zh-TW" altLang="en-US" sz="2800" b="1" dirty="0">
                <a:solidFill>
                  <a:srgbClr val="002060"/>
                </a:solidFill>
                <a:latin typeface="微軟正黑體" panose="020B0604030504040204" pitchFamily="34" charset="-120"/>
                <a:ea typeface="微軟正黑體" panose="020B0604030504040204" pitchFamily="34" charset="-120"/>
              </a:rPr>
              <a:t>數據可視</a:t>
            </a:r>
            <a:r>
              <a:rPr lang="zh-TW" altLang="en-US" sz="2800" b="1" dirty="0" smtClean="0">
                <a:solidFill>
                  <a:srgbClr val="002060"/>
                </a:solidFill>
                <a:latin typeface="微軟正黑體" panose="020B0604030504040204" pitchFamily="34" charset="-120"/>
                <a:ea typeface="微軟正黑體" panose="020B0604030504040204" pitchFamily="34" charset="-120"/>
              </a:rPr>
              <a:t>化</a:t>
            </a:r>
            <a:endParaRPr lang="zh-TW" altLang="en-US" sz="2800" b="1" dirty="0">
              <a:solidFill>
                <a:srgbClr val="002060"/>
              </a:solidFill>
              <a:latin typeface="微軟正黑體" panose="020B0604030504040204" pitchFamily="34" charset="-120"/>
              <a:ea typeface="微軟正黑體" panose="020B0604030504040204" pitchFamily="34" charset="-120"/>
            </a:endParaRPr>
          </a:p>
        </p:txBody>
      </p:sp>
      <p:pic>
        <p:nvPicPr>
          <p:cNvPr id="8" name="圖片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9" name="橢圓 8"/>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橢圓 9"/>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2" name="Picture 2"/>
          <p:cNvPicPr>
            <a:picLocks noChangeAspect="1" noChangeArrowheads="1"/>
          </p:cNvPicPr>
          <p:nvPr/>
        </p:nvPicPr>
        <p:blipFill>
          <a:blip r:embed="rId7">
            <a:extLst>
              <a:ext uri="{BEBA8EAE-BF5A-486C-A8C5-ECC9F3942E4B}">
                <a14:imgProps xmlns:a14="http://schemas.microsoft.com/office/drawing/2010/main">
                  <a14:imgLayer r:embed="rId8">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2295079" y="1507582"/>
            <a:ext cx="7601842" cy="40429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62" name="群組 61"/>
          <p:cNvGrpSpPr/>
          <p:nvPr/>
        </p:nvGrpSpPr>
        <p:grpSpPr>
          <a:xfrm>
            <a:off x="386904" y="2688437"/>
            <a:ext cx="2918270" cy="898645"/>
            <a:chOff x="297350" y="2826059"/>
            <a:chExt cx="2918270" cy="898645"/>
          </a:xfrm>
        </p:grpSpPr>
        <p:sp>
          <p:nvSpPr>
            <p:cNvPr id="64" name="矩形: 圆角 28">
              <a:extLst>
                <a:ext uri="{FF2B5EF4-FFF2-40B4-BE49-F238E27FC236}">
                  <a16:creationId xmlns="" xmlns:a16="http://schemas.microsoft.com/office/drawing/2014/main" id="{DF7D1828-DEF3-115D-5D43-339CD6533EE3}"/>
                </a:ext>
              </a:extLst>
            </p:cNvPr>
            <p:cNvSpPr/>
            <p:nvPr/>
          </p:nvSpPr>
          <p:spPr>
            <a:xfrm rot="10800000">
              <a:off x="372080" y="3248423"/>
              <a:ext cx="1723402" cy="47628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65" name="矩形: 圆角 29">
              <a:extLst>
                <a:ext uri="{FF2B5EF4-FFF2-40B4-BE49-F238E27FC236}">
                  <a16:creationId xmlns="" xmlns:a16="http://schemas.microsoft.com/office/drawing/2014/main" id="{80ECAB2C-5E89-3D3A-08CB-494FF949773C}"/>
                </a:ext>
              </a:extLst>
            </p:cNvPr>
            <p:cNvSpPr/>
            <p:nvPr/>
          </p:nvSpPr>
          <p:spPr>
            <a:xfrm>
              <a:off x="297350" y="3316499"/>
              <a:ext cx="1866712"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測試幾台通過數量</a:t>
              </a:r>
            </a:p>
          </p:txBody>
        </p:sp>
        <p:sp>
          <p:nvSpPr>
            <p:cNvPr id="63" name="任意多边形 65"/>
            <p:cNvSpPr/>
            <p:nvPr/>
          </p:nvSpPr>
          <p:spPr bwMode="auto">
            <a:xfrm rot="10800000" flipH="1" flipV="1">
              <a:off x="1230705" y="2826059"/>
              <a:ext cx="1984915" cy="508093"/>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grpSp>
      <p:sp>
        <p:nvSpPr>
          <p:cNvPr id="66" name="文字方塊 16">
            <a:extLst>
              <a:ext uri="{FF2B5EF4-FFF2-40B4-BE49-F238E27FC236}">
                <a16:creationId xmlns="" xmlns:a16="http://schemas.microsoft.com/office/drawing/2014/main" id="{28EC3B5F-3031-410E-60C5-2579B259836C}"/>
              </a:ext>
            </a:extLst>
          </p:cNvPr>
          <p:cNvSpPr txBox="1"/>
          <p:nvPr/>
        </p:nvSpPr>
        <p:spPr>
          <a:xfrm>
            <a:off x="4213699" y="966871"/>
            <a:ext cx="3764602" cy="523220"/>
          </a:xfrm>
          <a:prstGeom prst="rect">
            <a:avLst/>
          </a:prstGeom>
          <a:noFill/>
        </p:spPr>
        <p:txBody>
          <a:bodyPr wrap="square" rtlCol="0">
            <a:spAutoFit/>
          </a:bodyPr>
          <a:lstStyle/>
          <a:p>
            <a:pPr algn="ctr" defTabSz="907067"/>
            <a:r>
              <a:rPr lang="zh-CN" altLang="en-US" sz="2800" b="1" dirty="0">
                <a:solidFill>
                  <a:schemeClr val="accent5">
                    <a:lumMod val="75000"/>
                  </a:schemeClr>
                </a:solidFill>
                <a:latin typeface="微軟正黑體" panose="020B0604030504040204" pitchFamily="34" charset="-120"/>
                <a:ea typeface="微軟正黑體" panose="020B0604030504040204" pitchFamily="34" charset="-120"/>
              </a:rPr>
              <a:t>工站信息</a:t>
            </a:r>
          </a:p>
        </p:txBody>
      </p:sp>
      <p:grpSp>
        <p:nvGrpSpPr>
          <p:cNvPr id="67" name="群組 66"/>
          <p:cNvGrpSpPr/>
          <p:nvPr/>
        </p:nvGrpSpPr>
        <p:grpSpPr>
          <a:xfrm>
            <a:off x="386904" y="1507774"/>
            <a:ext cx="3826794" cy="526057"/>
            <a:chOff x="297350" y="3248423"/>
            <a:chExt cx="3826794" cy="526057"/>
          </a:xfrm>
        </p:grpSpPr>
        <p:sp>
          <p:nvSpPr>
            <p:cNvPr id="68" name="矩形: 圆角 28">
              <a:extLst>
                <a:ext uri="{FF2B5EF4-FFF2-40B4-BE49-F238E27FC236}">
                  <a16:creationId xmlns="" xmlns:a16="http://schemas.microsoft.com/office/drawing/2014/main" id="{DF7D1828-DEF3-115D-5D43-339CD6533EE3}"/>
                </a:ext>
              </a:extLst>
            </p:cNvPr>
            <p:cNvSpPr/>
            <p:nvPr/>
          </p:nvSpPr>
          <p:spPr>
            <a:xfrm rot="10800000">
              <a:off x="372080" y="3248423"/>
              <a:ext cx="1723402" cy="47628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69" name="矩形: 圆角 29">
              <a:extLst>
                <a:ext uri="{FF2B5EF4-FFF2-40B4-BE49-F238E27FC236}">
                  <a16:creationId xmlns="" xmlns:a16="http://schemas.microsoft.com/office/drawing/2014/main" id="{80ECAB2C-5E89-3D3A-08CB-494FF949773C}"/>
                </a:ext>
              </a:extLst>
            </p:cNvPr>
            <p:cNvSpPr/>
            <p:nvPr/>
          </p:nvSpPr>
          <p:spPr>
            <a:xfrm>
              <a:off x="297350" y="3316499"/>
              <a:ext cx="1866712"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測試幾台失敗數量</a:t>
              </a:r>
            </a:p>
          </p:txBody>
        </p:sp>
        <p:sp>
          <p:nvSpPr>
            <p:cNvPr id="70" name="任意多边形 65"/>
            <p:cNvSpPr/>
            <p:nvPr/>
          </p:nvSpPr>
          <p:spPr bwMode="auto">
            <a:xfrm rot="10800000" flipH="1">
              <a:off x="1230705" y="3648125"/>
              <a:ext cx="2893439" cy="126355"/>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grpSp>
      <p:grpSp>
        <p:nvGrpSpPr>
          <p:cNvPr id="71" name="群組 70"/>
          <p:cNvGrpSpPr/>
          <p:nvPr/>
        </p:nvGrpSpPr>
        <p:grpSpPr>
          <a:xfrm>
            <a:off x="8023418" y="1507774"/>
            <a:ext cx="3772782" cy="526057"/>
            <a:chOff x="-1608720" y="3248423"/>
            <a:chExt cx="3772782" cy="526057"/>
          </a:xfrm>
        </p:grpSpPr>
        <p:sp>
          <p:nvSpPr>
            <p:cNvPr id="72" name="矩形: 圆角 28">
              <a:extLst>
                <a:ext uri="{FF2B5EF4-FFF2-40B4-BE49-F238E27FC236}">
                  <a16:creationId xmlns="" xmlns:a16="http://schemas.microsoft.com/office/drawing/2014/main" id="{DF7D1828-DEF3-115D-5D43-339CD6533EE3}"/>
                </a:ext>
              </a:extLst>
            </p:cNvPr>
            <p:cNvSpPr/>
            <p:nvPr/>
          </p:nvSpPr>
          <p:spPr>
            <a:xfrm rot="10800000">
              <a:off x="372080" y="3248423"/>
              <a:ext cx="1723402" cy="47628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73" name="矩形: 圆角 29">
              <a:extLst>
                <a:ext uri="{FF2B5EF4-FFF2-40B4-BE49-F238E27FC236}">
                  <a16:creationId xmlns="" xmlns:a16="http://schemas.microsoft.com/office/drawing/2014/main" id="{80ECAB2C-5E89-3D3A-08CB-494FF949773C}"/>
                </a:ext>
              </a:extLst>
            </p:cNvPr>
            <p:cNvSpPr/>
            <p:nvPr/>
          </p:nvSpPr>
          <p:spPr>
            <a:xfrm>
              <a:off x="297350" y="3316499"/>
              <a:ext cx="1866712"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測試幾台總數</a:t>
              </a:r>
            </a:p>
          </p:txBody>
        </p:sp>
        <p:sp>
          <p:nvSpPr>
            <p:cNvPr id="74" name="任意多边形 65"/>
            <p:cNvSpPr/>
            <p:nvPr/>
          </p:nvSpPr>
          <p:spPr bwMode="auto">
            <a:xfrm rot="10800000">
              <a:off x="-1608720" y="3648125"/>
              <a:ext cx="2893439" cy="126355"/>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grpSp>
      <p:grpSp>
        <p:nvGrpSpPr>
          <p:cNvPr id="75" name="群組 74"/>
          <p:cNvGrpSpPr/>
          <p:nvPr/>
        </p:nvGrpSpPr>
        <p:grpSpPr>
          <a:xfrm>
            <a:off x="8937030" y="2706063"/>
            <a:ext cx="2859170" cy="898645"/>
            <a:chOff x="-695108" y="2826059"/>
            <a:chExt cx="2859170" cy="898645"/>
          </a:xfrm>
        </p:grpSpPr>
        <p:sp>
          <p:nvSpPr>
            <p:cNvPr id="76" name="矩形: 圆角 28">
              <a:extLst>
                <a:ext uri="{FF2B5EF4-FFF2-40B4-BE49-F238E27FC236}">
                  <a16:creationId xmlns="" xmlns:a16="http://schemas.microsoft.com/office/drawing/2014/main" id="{DF7D1828-DEF3-115D-5D43-339CD6533EE3}"/>
                </a:ext>
              </a:extLst>
            </p:cNvPr>
            <p:cNvSpPr/>
            <p:nvPr/>
          </p:nvSpPr>
          <p:spPr>
            <a:xfrm rot="10800000">
              <a:off x="372080" y="3248423"/>
              <a:ext cx="1723402" cy="47628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77" name="矩形: 圆角 29">
              <a:extLst>
                <a:ext uri="{FF2B5EF4-FFF2-40B4-BE49-F238E27FC236}">
                  <a16:creationId xmlns="" xmlns:a16="http://schemas.microsoft.com/office/drawing/2014/main" id="{80ECAB2C-5E89-3D3A-08CB-494FF949773C}"/>
                </a:ext>
              </a:extLst>
            </p:cNvPr>
            <p:cNvSpPr/>
            <p:nvPr/>
          </p:nvSpPr>
          <p:spPr>
            <a:xfrm>
              <a:off x="297350" y="3316499"/>
              <a:ext cx="1866712"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工站電腦數量</a:t>
              </a:r>
            </a:p>
          </p:txBody>
        </p:sp>
        <p:sp>
          <p:nvSpPr>
            <p:cNvPr id="78" name="任意多边形 65"/>
            <p:cNvSpPr/>
            <p:nvPr/>
          </p:nvSpPr>
          <p:spPr bwMode="auto">
            <a:xfrm rot="10800000" flipV="1">
              <a:off x="-695108" y="2826059"/>
              <a:ext cx="1984915" cy="508093"/>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grpSp>
      <p:grpSp>
        <p:nvGrpSpPr>
          <p:cNvPr id="79" name="群組 78"/>
          <p:cNvGrpSpPr/>
          <p:nvPr/>
        </p:nvGrpSpPr>
        <p:grpSpPr>
          <a:xfrm>
            <a:off x="5160093" y="4198776"/>
            <a:ext cx="1871816" cy="2053570"/>
            <a:chOff x="5162423" y="4307870"/>
            <a:chExt cx="1871816" cy="2053570"/>
          </a:xfrm>
        </p:grpSpPr>
        <p:cxnSp>
          <p:nvCxnSpPr>
            <p:cNvPr id="80" name="直線接點 79"/>
            <p:cNvCxnSpPr/>
            <p:nvPr/>
          </p:nvCxnSpPr>
          <p:spPr>
            <a:xfrm>
              <a:off x="6096000" y="4307870"/>
              <a:ext cx="0" cy="1594038"/>
            </a:xfrm>
            <a:prstGeom prst="line">
              <a:avLst/>
            </a:prstGeom>
            <a:ln w="19050">
              <a:solidFill>
                <a:srgbClr val="0358FD"/>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81" name="矩形: 圆角 28">
              <a:extLst>
                <a:ext uri="{FF2B5EF4-FFF2-40B4-BE49-F238E27FC236}">
                  <a16:creationId xmlns="" xmlns:a16="http://schemas.microsoft.com/office/drawing/2014/main" id="{DF7D1828-DEF3-115D-5D43-339CD6533EE3}"/>
                </a:ext>
              </a:extLst>
            </p:cNvPr>
            <p:cNvSpPr/>
            <p:nvPr/>
          </p:nvSpPr>
          <p:spPr>
            <a:xfrm rot="10800000">
              <a:off x="5162423" y="5882299"/>
              <a:ext cx="1871816" cy="47914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82" name="矩形: 圆角 29">
              <a:extLst>
                <a:ext uri="{FF2B5EF4-FFF2-40B4-BE49-F238E27FC236}">
                  <a16:creationId xmlns="" xmlns:a16="http://schemas.microsoft.com/office/drawing/2014/main" id="{80ECAB2C-5E89-3D3A-08CB-494FF949773C}"/>
                </a:ext>
              </a:extLst>
            </p:cNvPr>
            <p:cNvSpPr/>
            <p:nvPr/>
          </p:nvSpPr>
          <p:spPr>
            <a:xfrm>
              <a:off x="5327416" y="5953281"/>
              <a:ext cx="1537168"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當前展示工站</a:t>
              </a:r>
            </a:p>
          </p:txBody>
        </p:sp>
      </p:grpSp>
    </p:spTree>
    <p:extLst>
      <p:ext uri="{BB962C8B-B14F-4D97-AF65-F5344CB8AC3E}">
        <p14:creationId xmlns:p14="http://schemas.microsoft.com/office/powerpoint/2010/main" val="331313493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p:cNvGrpSpPr/>
          <p:nvPr/>
        </p:nvGrpSpPr>
        <p:grpSpPr>
          <a:xfrm>
            <a:off x="0" y="0"/>
            <a:ext cx="12484889" cy="6858001"/>
            <a:chOff x="0" y="0"/>
            <a:chExt cx="12484889" cy="6858001"/>
          </a:xfrm>
        </p:grpSpPr>
        <p:sp>
          <p:nvSpPr>
            <p:cNvPr id="3" name="矩形 2"/>
            <p:cNvSpPr/>
            <p:nvPr/>
          </p:nvSpPr>
          <p:spPr>
            <a:xfrm>
              <a:off x="0" y="3629"/>
              <a:ext cx="12192000" cy="6854372"/>
            </a:xfrm>
            <a:prstGeom prst="rect">
              <a:avLst/>
            </a:prstGeom>
            <a:blipFill dpi="0" rotWithShape="0">
              <a:blip r:embed="rId3">
                <a:alphaModFix amt="90000"/>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7" name="文字方塊 6"/>
          <p:cNvSpPr txBox="1"/>
          <p:nvPr/>
        </p:nvSpPr>
        <p:spPr>
          <a:xfrm>
            <a:off x="658482" y="103023"/>
            <a:ext cx="1980029" cy="523220"/>
          </a:xfrm>
          <a:prstGeom prst="rect">
            <a:avLst/>
          </a:prstGeom>
          <a:noFill/>
        </p:spPr>
        <p:txBody>
          <a:bodyPr wrap="none" rtlCol="0">
            <a:spAutoFit/>
          </a:bodyPr>
          <a:lstStyle/>
          <a:p>
            <a:r>
              <a:rPr lang="zh-TW" altLang="en-US" sz="2800" b="1" dirty="0">
                <a:solidFill>
                  <a:srgbClr val="002060"/>
                </a:solidFill>
                <a:latin typeface="微軟正黑體" panose="020B0604030504040204" pitchFamily="34" charset="-120"/>
                <a:ea typeface="微軟正黑體" panose="020B0604030504040204" pitchFamily="34" charset="-120"/>
              </a:rPr>
              <a:t>數據可視</a:t>
            </a:r>
            <a:r>
              <a:rPr lang="zh-TW" altLang="en-US" sz="2800" b="1" dirty="0" smtClean="0">
                <a:solidFill>
                  <a:srgbClr val="002060"/>
                </a:solidFill>
                <a:latin typeface="微軟正黑體" panose="020B0604030504040204" pitchFamily="34" charset="-120"/>
                <a:ea typeface="微軟正黑體" panose="020B0604030504040204" pitchFamily="34" charset="-120"/>
              </a:rPr>
              <a:t>化</a:t>
            </a:r>
            <a:endParaRPr lang="zh-TW" altLang="en-US" sz="2800" b="1" dirty="0">
              <a:solidFill>
                <a:srgbClr val="002060"/>
              </a:solidFill>
              <a:latin typeface="微軟正黑體" panose="020B0604030504040204" pitchFamily="34" charset="-120"/>
              <a:ea typeface="微軟正黑體" panose="020B0604030504040204" pitchFamily="34" charset="-120"/>
            </a:endParaRPr>
          </a:p>
        </p:txBody>
      </p:sp>
      <p:sp>
        <p:nvSpPr>
          <p:cNvPr id="32" name="圓角矩形 31"/>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pic>
        <p:nvPicPr>
          <p:cNvPr id="8" name="圖片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9" name="橢圓 8"/>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橢圓 9"/>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矩形 24">
            <a:extLst>
              <a:ext uri="{FF2B5EF4-FFF2-40B4-BE49-F238E27FC236}">
                <a16:creationId xmlns="" xmlns:a16="http://schemas.microsoft.com/office/drawing/2014/main" id="{54E279CC-A675-122A-F592-016B80E0E4CF}"/>
              </a:ext>
            </a:extLst>
          </p:cNvPr>
          <p:cNvSpPr/>
          <p:nvPr/>
        </p:nvSpPr>
        <p:spPr>
          <a:xfrm>
            <a:off x="547730" y="2165752"/>
            <a:ext cx="3199081" cy="360099"/>
          </a:xfrm>
          <a:prstGeom prst="rect">
            <a:avLst/>
          </a:prstGeom>
          <a:noFill/>
        </p:spPr>
        <p:txBody>
          <a:bodyPr wrap="square" lIns="0" tIns="0" rIns="0" bIns="0" rtlCol="0">
            <a:spAutoFit/>
          </a:bodyPr>
          <a:lstStyle/>
          <a:p>
            <a:pPr algn="ctr" defTabSz="1450340">
              <a:lnSpc>
                <a:spcPct val="130000"/>
              </a:lnSpc>
            </a:pP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測試</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項</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失敗</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次數</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降</a:t>
            </a:r>
            <a:r>
              <a:rPr lang="zh-CN" altLang="en-US" b="1" dirty="0">
                <a:solidFill>
                  <a:srgbClr val="002060"/>
                </a:solidFill>
                <a:latin typeface="Microsoft JhengHei" panose="020B0604030504040204" pitchFamily="34" charset="-120"/>
                <a:ea typeface="Microsoft JhengHei" panose="020B0604030504040204" pitchFamily="34" charset="-120"/>
                <a:cs typeface="Open Sans" pitchFamily="34" charset="0"/>
              </a:rPr>
              <a:t>序排</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序</a:t>
            </a:r>
            <a:endParaRPr lang="en-US" altLang="zh-CN"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pic>
        <p:nvPicPr>
          <p:cNvPr id="28" name="圖片 27"/>
          <p:cNvPicPr>
            <a:picLocks noChangeAspect="1"/>
          </p:cNvPicPr>
          <p:nvPr/>
        </p:nvPicPr>
        <p:blipFill>
          <a:blip r:embed="rId7">
            <a:extLst>
              <a:ext uri="{BEBA8EAE-BF5A-486C-A8C5-ECC9F3942E4B}">
                <a14:imgProps xmlns:a14="http://schemas.microsoft.com/office/drawing/2010/main">
                  <a14:imgLayer r:embed="rId8">
                    <a14:imgEffect>
                      <a14:sharpenSoften amount="25000"/>
                    </a14:imgEffect>
                  </a14:imgLayer>
                </a14:imgProps>
              </a:ext>
            </a:extLst>
          </a:blip>
          <a:stretch>
            <a:fillRect/>
          </a:stretch>
        </p:blipFill>
        <p:spPr>
          <a:xfrm>
            <a:off x="532677" y="3140905"/>
            <a:ext cx="3240000" cy="2412000"/>
          </a:xfrm>
          <a:prstGeom prst="rect">
            <a:avLst/>
          </a:prstGeom>
        </p:spPr>
      </p:pic>
      <p:grpSp>
        <p:nvGrpSpPr>
          <p:cNvPr id="29" name="群組 28"/>
          <p:cNvGrpSpPr/>
          <p:nvPr/>
        </p:nvGrpSpPr>
        <p:grpSpPr>
          <a:xfrm>
            <a:off x="694677" y="1487475"/>
            <a:ext cx="2916000" cy="479141"/>
            <a:chOff x="4485700" y="840697"/>
            <a:chExt cx="2916000" cy="479141"/>
          </a:xfrm>
        </p:grpSpPr>
        <p:sp>
          <p:nvSpPr>
            <p:cNvPr id="30" name="矩形: 圆角 28">
              <a:extLst>
                <a:ext uri="{FF2B5EF4-FFF2-40B4-BE49-F238E27FC236}">
                  <a16:creationId xmlns="" xmlns:a16="http://schemas.microsoft.com/office/drawing/2014/main" id="{DF7D1828-DEF3-115D-5D43-339CD6533EE3}"/>
                </a:ext>
              </a:extLst>
            </p:cNvPr>
            <p:cNvSpPr/>
            <p:nvPr/>
          </p:nvSpPr>
          <p:spPr>
            <a:xfrm rot="10800000">
              <a:off x="4485700" y="840697"/>
              <a:ext cx="2916000" cy="479141"/>
            </a:xfrm>
            <a:prstGeom prst="roundRect">
              <a:avLst>
                <a:gd name="adj" fmla="val 50000"/>
              </a:avLst>
            </a:prstGeom>
            <a:gradFill>
              <a:gsLst>
                <a:gs pos="1000">
                  <a:srgbClr val="0359FD"/>
                </a:gs>
                <a:gs pos="100000">
                  <a:srgbClr val="0279FE">
                    <a:alpha val="56000"/>
                  </a:srgbClr>
                </a:gs>
              </a:gsLst>
              <a:lin ang="2700000" scaled="1"/>
            </a:gradFill>
            <a:ln w="222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p>
          </p:txBody>
        </p:sp>
        <p:sp>
          <p:nvSpPr>
            <p:cNvPr id="31" name="矩形: 圆角 29">
              <a:extLst>
                <a:ext uri="{FF2B5EF4-FFF2-40B4-BE49-F238E27FC236}">
                  <a16:creationId xmlns="" xmlns:a16="http://schemas.microsoft.com/office/drawing/2014/main" id="{80ECAB2C-5E89-3D3A-08CB-494FF949773C}"/>
                </a:ext>
              </a:extLst>
            </p:cNvPr>
            <p:cNvSpPr/>
            <p:nvPr/>
          </p:nvSpPr>
          <p:spPr>
            <a:xfrm>
              <a:off x="4866900" y="911678"/>
              <a:ext cx="2244799"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Fail Item </a:t>
              </a:r>
              <a:r>
                <a:rPr lang="zh-TW" altLang="en-US"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可視化</a:t>
              </a:r>
            </a:p>
          </p:txBody>
        </p:sp>
      </p:grpSp>
      <p:sp>
        <p:nvSpPr>
          <p:cNvPr id="22" name="矩形 21">
            <a:extLst>
              <a:ext uri="{FF2B5EF4-FFF2-40B4-BE49-F238E27FC236}">
                <a16:creationId xmlns="" xmlns:a16="http://schemas.microsoft.com/office/drawing/2014/main" id="{54E279CC-A675-122A-F592-016B80E0E4CF}"/>
              </a:ext>
            </a:extLst>
          </p:cNvPr>
          <p:cNvSpPr/>
          <p:nvPr/>
        </p:nvSpPr>
        <p:spPr>
          <a:xfrm>
            <a:off x="4647671" y="2165752"/>
            <a:ext cx="2896656" cy="360099"/>
          </a:xfrm>
          <a:prstGeom prst="rect">
            <a:avLst/>
          </a:prstGeom>
          <a:noFill/>
        </p:spPr>
        <p:txBody>
          <a:bodyPr wrap="square" lIns="0" tIns="0" rIns="0" bIns="0" rtlCol="0">
            <a:spAutoFit/>
          </a:bodyPr>
          <a:lstStyle/>
          <a:p>
            <a:pPr defTabSz="1450340">
              <a:lnSpc>
                <a:spcPct val="130000"/>
              </a:lnSpc>
            </a:pP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各</a:t>
            </a:r>
            <a:r>
              <a:rPr lang="en-US" altLang="zh-TW"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C</a:t>
            </a:r>
            <a:r>
              <a:rPr lang="en-US" altLang="zh-CN"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onfig</a:t>
            </a:r>
            <a:r>
              <a:rPr lang="zh-TW"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機</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台</a:t>
            </a:r>
            <a:r>
              <a:rPr lang="zh-TW"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測試</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數量</a:t>
            </a: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統計</a:t>
            </a:r>
            <a:endPar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23" name="矩形 22">
            <a:extLst>
              <a:ext uri="{FF2B5EF4-FFF2-40B4-BE49-F238E27FC236}">
                <a16:creationId xmlns="" xmlns:a16="http://schemas.microsoft.com/office/drawing/2014/main" id="{34EB511D-85DF-6EAF-1EBE-A2EA85731344}"/>
              </a:ext>
            </a:extLst>
          </p:cNvPr>
          <p:cNvSpPr/>
          <p:nvPr/>
        </p:nvSpPr>
        <p:spPr>
          <a:xfrm>
            <a:off x="8358744" y="2165752"/>
            <a:ext cx="3251200" cy="360099"/>
          </a:xfrm>
          <a:prstGeom prst="rect">
            <a:avLst/>
          </a:prstGeom>
          <a:noFill/>
        </p:spPr>
        <p:txBody>
          <a:bodyPr wrap="square" lIns="0" tIns="0" rIns="0" bIns="0" rtlCol="0">
            <a:spAutoFit/>
          </a:bodyPr>
          <a:lstStyle/>
          <a:p>
            <a:pPr algn="ctr" defTabSz="1450340">
              <a:lnSpc>
                <a:spcPct val="130000"/>
              </a:lnSpc>
            </a:pP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工站每天</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測試</a:t>
            </a:r>
            <a:r>
              <a:rPr lang="zh-CN" altLang="en-US" b="1" dirty="0">
                <a:solidFill>
                  <a:srgbClr val="002060"/>
                </a:solidFill>
                <a:latin typeface="Microsoft JhengHei" panose="020B0604030504040204" pitchFamily="34" charset="-120"/>
                <a:ea typeface="Microsoft JhengHei" panose="020B0604030504040204" pitchFamily="34" charset="-120"/>
                <a:cs typeface="Open Sans" pitchFamily="34" charset="0"/>
              </a:rPr>
              <a:t>良率</a:t>
            </a: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狀況</a:t>
            </a:r>
            <a:endParaRPr lang="en-US" altLang="zh-CN"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pic>
        <p:nvPicPr>
          <p:cNvPr id="24" name="Picture 4"/>
          <p:cNvPicPr>
            <a:picLocks noChangeArrowheads="1"/>
          </p:cNvPicPr>
          <p:nvPr/>
        </p:nvPicPr>
        <p:blipFill>
          <a:blip r:embed="rId9">
            <a:extLst>
              <a:ext uri="{BEBA8EAE-BF5A-486C-A8C5-ECC9F3942E4B}">
                <a14:imgProps xmlns:a14="http://schemas.microsoft.com/office/drawing/2010/main">
                  <a14:imgLayer r:embed="rId10">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4479359" y="3140905"/>
            <a:ext cx="3240000" cy="241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6" name="圖片 25"/>
          <p:cNvPicPr>
            <a:picLocks/>
          </p:cNvPicPr>
          <p:nvPr/>
        </p:nvPicPr>
        <p:blipFill>
          <a:blip r:embed="rId11">
            <a:extLst>
              <a:ext uri="{BEBA8EAE-BF5A-486C-A8C5-ECC9F3942E4B}">
                <a14:imgProps xmlns:a14="http://schemas.microsoft.com/office/drawing/2010/main">
                  <a14:imgLayer r:embed="rId12">
                    <a14:imgEffect>
                      <a14:sharpenSoften amount="25000"/>
                    </a14:imgEffect>
                  </a14:imgLayer>
                </a14:imgProps>
              </a:ext>
            </a:extLst>
          </a:blip>
          <a:stretch>
            <a:fillRect/>
          </a:stretch>
        </p:blipFill>
        <p:spPr>
          <a:xfrm>
            <a:off x="8426042" y="3140905"/>
            <a:ext cx="3240000" cy="2412000"/>
          </a:xfrm>
          <a:prstGeom prst="rect">
            <a:avLst/>
          </a:prstGeom>
        </p:spPr>
      </p:pic>
      <p:grpSp>
        <p:nvGrpSpPr>
          <p:cNvPr id="36" name="群組 35"/>
          <p:cNvGrpSpPr/>
          <p:nvPr/>
        </p:nvGrpSpPr>
        <p:grpSpPr>
          <a:xfrm>
            <a:off x="4509514" y="1487475"/>
            <a:ext cx="3129581" cy="479141"/>
            <a:chOff x="4388598" y="840697"/>
            <a:chExt cx="3129581" cy="479141"/>
          </a:xfrm>
        </p:grpSpPr>
        <p:sp>
          <p:nvSpPr>
            <p:cNvPr id="37" name="矩形: 圆角 28">
              <a:extLst>
                <a:ext uri="{FF2B5EF4-FFF2-40B4-BE49-F238E27FC236}">
                  <a16:creationId xmlns="" xmlns:a16="http://schemas.microsoft.com/office/drawing/2014/main" id="{DF7D1828-DEF3-115D-5D43-339CD6533EE3}"/>
                </a:ext>
              </a:extLst>
            </p:cNvPr>
            <p:cNvSpPr/>
            <p:nvPr/>
          </p:nvSpPr>
          <p:spPr>
            <a:xfrm rot="10800000">
              <a:off x="4485700" y="840697"/>
              <a:ext cx="2916000" cy="479141"/>
            </a:xfrm>
            <a:prstGeom prst="roundRect">
              <a:avLst>
                <a:gd name="adj" fmla="val 50000"/>
              </a:avLst>
            </a:prstGeom>
            <a:gradFill>
              <a:gsLst>
                <a:gs pos="1000">
                  <a:srgbClr val="0359FD"/>
                </a:gs>
                <a:gs pos="100000">
                  <a:srgbClr val="0279FE">
                    <a:alpha val="56000"/>
                  </a:srgbClr>
                </a:gs>
              </a:gsLst>
              <a:lin ang="2700000" scaled="1"/>
            </a:gradFill>
            <a:ln w="222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p>
          </p:txBody>
        </p:sp>
        <p:sp>
          <p:nvSpPr>
            <p:cNvPr id="38" name="矩形: 圆角 29">
              <a:extLst>
                <a:ext uri="{FF2B5EF4-FFF2-40B4-BE49-F238E27FC236}">
                  <a16:creationId xmlns="" xmlns:a16="http://schemas.microsoft.com/office/drawing/2014/main" id="{80ECAB2C-5E89-3D3A-08CB-494FF949773C}"/>
                </a:ext>
              </a:extLst>
            </p:cNvPr>
            <p:cNvSpPr/>
            <p:nvPr/>
          </p:nvSpPr>
          <p:spPr>
            <a:xfrm>
              <a:off x="4388598" y="911678"/>
              <a:ext cx="3129581"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Qty of </a:t>
              </a:r>
              <a:r>
                <a:rPr lang="en-US" altLang="zh-TW" sz="2000" b="1" dirty="0" err="1" smtClean="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Config</a:t>
              </a:r>
              <a:r>
                <a:rPr lang="zh-TW" altLang="en-US" sz="2000" b="1" dirty="0" smtClean="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可視化</a:t>
              </a:r>
              <a:endParaRPr lang="zh-TW" altLang="en-US"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grpSp>
      <p:grpSp>
        <p:nvGrpSpPr>
          <p:cNvPr id="39" name="群組 38"/>
          <p:cNvGrpSpPr/>
          <p:nvPr/>
        </p:nvGrpSpPr>
        <p:grpSpPr>
          <a:xfrm>
            <a:off x="8394358" y="1487475"/>
            <a:ext cx="3303369" cy="479141"/>
            <a:chOff x="4609508" y="840696"/>
            <a:chExt cx="3303369" cy="479141"/>
          </a:xfrm>
        </p:grpSpPr>
        <p:sp>
          <p:nvSpPr>
            <p:cNvPr id="40" name="矩形: 圆角 28">
              <a:extLst>
                <a:ext uri="{FF2B5EF4-FFF2-40B4-BE49-F238E27FC236}">
                  <a16:creationId xmlns="" xmlns:a16="http://schemas.microsoft.com/office/drawing/2014/main" id="{DF7D1828-DEF3-115D-5D43-339CD6533EE3}"/>
                </a:ext>
              </a:extLst>
            </p:cNvPr>
            <p:cNvSpPr/>
            <p:nvPr/>
          </p:nvSpPr>
          <p:spPr>
            <a:xfrm rot="10800000">
              <a:off x="4829518" y="840696"/>
              <a:ext cx="2880000" cy="479141"/>
            </a:xfrm>
            <a:prstGeom prst="roundRect">
              <a:avLst>
                <a:gd name="adj" fmla="val 50000"/>
              </a:avLst>
            </a:prstGeom>
            <a:gradFill>
              <a:gsLst>
                <a:gs pos="1000">
                  <a:srgbClr val="0359FD"/>
                </a:gs>
                <a:gs pos="100000">
                  <a:srgbClr val="0279FE">
                    <a:alpha val="56000"/>
                  </a:srgbClr>
                </a:gs>
              </a:gsLst>
              <a:lin ang="2700000" scaled="1"/>
            </a:gradFill>
            <a:ln w="222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p>
          </p:txBody>
        </p:sp>
        <p:sp>
          <p:nvSpPr>
            <p:cNvPr id="41" name="矩形: 圆角 29">
              <a:extLst>
                <a:ext uri="{FF2B5EF4-FFF2-40B4-BE49-F238E27FC236}">
                  <a16:creationId xmlns="" xmlns:a16="http://schemas.microsoft.com/office/drawing/2014/main" id="{80ECAB2C-5E89-3D3A-08CB-494FF949773C}"/>
                </a:ext>
              </a:extLst>
            </p:cNvPr>
            <p:cNvSpPr/>
            <p:nvPr/>
          </p:nvSpPr>
          <p:spPr>
            <a:xfrm>
              <a:off x="4609508" y="911678"/>
              <a:ext cx="3303369"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Daily Yield </a:t>
              </a:r>
              <a:r>
                <a:rPr lang="en-US" altLang="zh-TW" sz="2000" b="1" dirty="0" smtClean="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Rate</a:t>
              </a:r>
              <a:r>
                <a:rPr lang="zh-TW" altLang="en-US" sz="2000" b="1" dirty="0" smtClean="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可</a:t>
              </a:r>
              <a:r>
                <a:rPr lang="zh-TW" altLang="en-US"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視化</a:t>
              </a:r>
            </a:p>
          </p:txBody>
        </p:sp>
      </p:grpSp>
      <p:cxnSp>
        <p:nvCxnSpPr>
          <p:cNvPr id="50" name="直接连接符 30">
            <a:extLst>
              <a:ext uri="{FF2B5EF4-FFF2-40B4-BE49-F238E27FC236}">
                <a16:creationId xmlns="" xmlns:a16="http://schemas.microsoft.com/office/drawing/2014/main" id="{6DBB371F-695E-15C5-8EDA-42B8B72F96C9}"/>
              </a:ext>
            </a:extLst>
          </p:cNvPr>
          <p:cNvCxnSpPr>
            <a:cxnSpLocks/>
          </p:cNvCxnSpPr>
          <p:nvPr/>
        </p:nvCxnSpPr>
        <p:spPr>
          <a:xfrm>
            <a:off x="4126018" y="1479663"/>
            <a:ext cx="0" cy="4073242"/>
          </a:xfrm>
          <a:prstGeom prst="line">
            <a:avLst/>
          </a:prstGeom>
          <a:ln w="15240">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1" name="直接连接符 31">
            <a:extLst>
              <a:ext uri="{FF2B5EF4-FFF2-40B4-BE49-F238E27FC236}">
                <a16:creationId xmlns="" xmlns:a16="http://schemas.microsoft.com/office/drawing/2014/main" id="{7EE97DF4-384A-1FC7-C689-9BE6395E1174}"/>
              </a:ext>
            </a:extLst>
          </p:cNvPr>
          <p:cNvCxnSpPr>
            <a:cxnSpLocks/>
          </p:cNvCxnSpPr>
          <p:nvPr/>
        </p:nvCxnSpPr>
        <p:spPr>
          <a:xfrm>
            <a:off x="8072700" y="1408680"/>
            <a:ext cx="0" cy="4144225"/>
          </a:xfrm>
          <a:prstGeom prst="line">
            <a:avLst/>
          </a:prstGeom>
          <a:ln w="15240">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32254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p:cNvGrpSpPr/>
          <p:nvPr/>
        </p:nvGrpSpPr>
        <p:grpSpPr>
          <a:xfrm>
            <a:off x="0" y="0"/>
            <a:ext cx="12484889" cy="6858001"/>
            <a:chOff x="0" y="0"/>
            <a:chExt cx="12484889" cy="6858001"/>
          </a:xfrm>
        </p:grpSpPr>
        <p:sp>
          <p:nvSpPr>
            <p:cNvPr id="3" name="矩形 2"/>
            <p:cNvSpPr/>
            <p:nvPr/>
          </p:nvSpPr>
          <p:spPr>
            <a:xfrm>
              <a:off x="0" y="3629"/>
              <a:ext cx="12192000" cy="6854372"/>
            </a:xfrm>
            <a:prstGeom prst="rect">
              <a:avLst/>
            </a:prstGeom>
            <a:blipFill dpi="0" rotWithShape="0">
              <a:blip r:embed="rId3">
                <a:alphaModFix amt="90000"/>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6" name="圓角矩形 5"/>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文字方塊 6"/>
          <p:cNvSpPr txBox="1"/>
          <p:nvPr/>
        </p:nvSpPr>
        <p:spPr>
          <a:xfrm>
            <a:off x="658482" y="103023"/>
            <a:ext cx="1980029" cy="523220"/>
          </a:xfrm>
          <a:prstGeom prst="rect">
            <a:avLst/>
          </a:prstGeom>
          <a:noFill/>
        </p:spPr>
        <p:txBody>
          <a:bodyPr wrap="none" rtlCol="0">
            <a:spAutoFit/>
          </a:bodyPr>
          <a:lstStyle/>
          <a:p>
            <a:r>
              <a:rPr lang="zh-TW" altLang="en-US" sz="2800" b="1" dirty="0">
                <a:solidFill>
                  <a:srgbClr val="002060"/>
                </a:solidFill>
                <a:latin typeface="微軟正黑體" panose="020B0604030504040204" pitchFamily="34" charset="-120"/>
                <a:ea typeface="微軟正黑體" panose="020B0604030504040204" pitchFamily="34" charset="-120"/>
              </a:rPr>
              <a:t>數據可視</a:t>
            </a:r>
            <a:r>
              <a:rPr lang="zh-TW" altLang="en-US" sz="2800" b="1" dirty="0" smtClean="0">
                <a:solidFill>
                  <a:srgbClr val="002060"/>
                </a:solidFill>
                <a:latin typeface="微軟正黑體" panose="020B0604030504040204" pitchFamily="34" charset="-120"/>
                <a:ea typeface="微軟正黑體" panose="020B0604030504040204" pitchFamily="34" charset="-120"/>
              </a:rPr>
              <a:t>化</a:t>
            </a:r>
            <a:endParaRPr lang="zh-TW" altLang="en-US" sz="2800" b="1" dirty="0">
              <a:solidFill>
                <a:srgbClr val="002060"/>
              </a:solidFill>
              <a:latin typeface="微軟正黑體" panose="020B0604030504040204" pitchFamily="34" charset="-120"/>
              <a:ea typeface="微軟正黑體" panose="020B0604030504040204" pitchFamily="34" charset="-120"/>
            </a:endParaRPr>
          </a:p>
        </p:txBody>
      </p:sp>
      <p:pic>
        <p:nvPicPr>
          <p:cNvPr id="8" name="圖片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9" name="橢圓 8"/>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橢圓 9"/>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 xmlns:a16="http://schemas.microsoft.com/office/drawing/2014/main" id="{E8DA6AC4-B29D-3FFC-3B9A-059CE9C3DE49}"/>
              </a:ext>
            </a:extLst>
          </p:cNvPr>
          <p:cNvSpPr/>
          <p:nvPr/>
        </p:nvSpPr>
        <p:spPr>
          <a:xfrm>
            <a:off x="2820843" y="2165402"/>
            <a:ext cx="6550313" cy="800219"/>
          </a:xfrm>
          <a:prstGeom prst="rect">
            <a:avLst/>
          </a:prstGeom>
          <a:noFill/>
        </p:spPr>
        <p:txBody>
          <a:bodyPr wrap="square" lIns="0" tIns="0" rIns="0" bIns="0" rtlCol="0">
            <a:spAutoFit/>
          </a:bodyPr>
          <a:lstStyle/>
          <a:p>
            <a:pPr defTabSz="1450340">
              <a:lnSpc>
                <a:spcPct val="130000"/>
              </a:lnSpc>
            </a:pPr>
            <a:r>
              <a:rPr lang="en-US" altLang="zh-CN"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1. </a:t>
            </a:r>
            <a:r>
              <a:rPr lang="zh-CN"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篩選出展示</a:t>
            </a:r>
            <a:r>
              <a:rPr lang="zh-TW"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測</a:t>
            </a:r>
            <a:r>
              <a:rPr lang="zh-CN"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試</a:t>
            </a:r>
            <a:r>
              <a:rPr lang="zh-TW"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項</a:t>
            </a:r>
            <a:r>
              <a:rPr lang="zh-CN"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CN" altLang="en-US" sz="2000" dirty="0">
                <a:solidFill>
                  <a:srgbClr val="002060"/>
                </a:solidFill>
                <a:latin typeface="Microsoft JhengHei" panose="020B0604030504040204" pitchFamily="34" charset="-120"/>
                <a:ea typeface="Microsoft JhengHei" panose="020B0604030504040204" pitchFamily="34" charset="-120"/>
                <a:cs typeface="Open Sans" pitchFamily="34" charset="0"/>
              </a:rPr>
              <a:t>通過特定關鍵字</a:t>
            </a:r>
            <a:r>
              <a:rPr lang="zh-CN"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簡化</a:t>
            </a:r>
            <a:r>
              <a:rPr lang="zh-TW"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測</a:t>
            </a:r>
            <a:r>
              <a:rPr lang="zh-CN"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試</a:t>
            </a:r>
            <a:r>
              <a:rPr lang="zh-TW"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項名稱</a:t>
            </a:r>
            <a:endParaRPr lang="en-US" altLang="zh-TW"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defTabSz="1450340">
              <a:lnSpc>
                <a:spcPct val="130000"/>
              </a:lnSpc>
            </a:pPr>
            <a:r>
              <a:rPr lang="en-US" altLang="zh-CN"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 </a:t>
            </a:r>
            <a:r>
              <a:rPr lang="zh-CN"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數據</a:t>
            </a:r>
            <a:r>
              <a:rPr lang="zh-CN" altLang="en-US" sz="2000" dirty="0">
                <a:solidFill>
                  <a:srgbClr val="002060"/>
                </a:solidFill>
                <a:latin typeface="Microsoft JhengHei" panose="020B0604030504040204" pitchFamily="34" charset="-120"/>
                <a:ea typeface="Microsoft JhengHei" panose="020B0604030504040204" pitchFamily="34" charset="-120"/>
                <a:cs typeface="Open Sans" pitchFamily="34" charset="0"/>
              </a:rPr>
              <a:t>繪製成箱型</a:t>
            </a:r>
            <a:r>
              <a:rPr lang="zh-CN"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圖</a:t>
            </a:r>
            <a:r>
              <a:rPr lang="zh-TW" altLang="en-US" sz="20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表達</a:t>
            </a:r>
            <a:r>
              <a:rPr lang="zh-TW" altLang="en-US"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測</a:t>
            </a:r>
            <a:r>
              <a:rPr lang="zh-TW" altLang="en-US" sz="2000" b="1" dirty="0">
                <a:solidFill>
                  <a:srgbClr val="002060"/>
                </a:solidFill>
                <a:latin typeface="Microsoft JhengHei" panose="020B0604030504040204" pitchFamily="34" charset="-120"/>
                <a:ea typeface="Microsoft JhengHei" panose="020B0604030504040204" pitchFamily="34" charset="-120"/>
                <a:cs typeface="Open Sans" pitchFamily="34" charset="0"/>
              </a:rPr>
              <a:t>試</a:t>
            </a:r>
            <a:r>
              <a:rPr lang="zh-TW" altLang="en-US"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數據的分佈</a:t>
            </a:r>
            <a:r>
              <a:rPr lang="zh-TW" altLang="en-US" sz="2000" b="1" dirty="0">
                <a:solidFill>
                  <a:srgbClr val="002060"/>
                </a:solidFill>
                <a:latin typeface="Microsoft JhengHei" panose="020B0604030504040204" pitchFamily="34" charset="-120"/>
                <a:ea typeface="Microsoft JhengHei" panose="020B0604030504040204" pitchFamily="34" charset="-120"/>
                <a:cs typeface="Open Sans" pitchFamily="34" charset="0"/>
              </a:rPr>
              <a:t>情況</a:t>
            </a:r>
            <a:endParaRPr lang="en-US" altLang="zh-CN" sz="2000" b="1"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pic>
        <p:nvPicPr>
          <p:cNvPr id="19" name="Picture 3"/>
          <p:cNvPicPr>
            <a:picLocks noChangeAspect="1" noChangeArrowheads="1"/>
          </p:cNvPicPr>
          <p:nvPr/>
        </p:nvPicPr>
        <p:blipFill rotWithShape="1">
          <a:blip r:embed="rId7">
            <a:extLst>
              <a:ext uri="{BEBA8EAE-BF5A-486C-A8C5-ECC9F3942E4B}">
                <a14:imgProps xmlns:a14="http://schemas.microsoft.com/office/drawing/2010/main">
                  <a14:imgLayer r:embed="rId8">
                    <a14:imgEffect>
                      <a14:sharpenSoften amount="25000"/>
                    </a14:imgEffect>
                  </a14:imgLayer>
                </a14:imgProps>
              </a:ext>
              <a:ext uri="{28A0092B-C50C-407E-A947-70E740481C1C}">
                <a14:useLocalDpi xmlns:a14="http://schemas.microsoft.com/office/drawing/2010/main" val="0"/>
              </a:ext>
            </a:extLst>
          </a:blip>
          <a:srcRect t="1602" r="1166"/>
          <a:stretch/>
        </p:blipFill>
        <p:spPr bwMode="auto">
          <a:xfrm>
            <a:off x="1060056" y="3394746"/>
            <a:ext cx="10071889" cy="26201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21" name="群組 20"/>
          <p:cNvGrpSpPr/>
          <p:nvPr/>
        </p:nvGrpSpPr>
        <p:grpSpPr>
          <a:xfrm>
            <a:off x="4196970" y="1257137"/>
            <a:ext cx="3798060" cy="479141"/>
            <a:chOff x="4162031" y="840696"/>
            <a:chExt cx="3798060" cy="479141"/>
          </a:xfrm>
        </p:grpSpPr>
        <p:sp>
          <p:nvSpPr>
            <p:cNvPr id="22" name="矩形: 圆角 28">
              <a:extLst>
                <a:ext uri="{FF2B5EF4-FFF2-40B4-BE49-F238E27FC236}">
                  <a16:creationId xmlns="" xmlns:a16="http://schemas.microsoft.com/office/drawing/2014/main" id="{DF7D1828-DEF3-115D-5D43-339CD6533EE3}"/>
                </a:ext>
              </a:extLst>
            </p:cNvPr>
            <p:cNvSpPr/>
            <p:nvPr/>
          </p:nvSpPr>
          <p:spPr>
            <a:xfrm rot="10800000">
              <a:off x="4162031" y="840696"/>
              <a:ext cx="3798060" cy="479141"/>
            </a:xfrm>
            <a:prstGeom prst="roundRect">
              <a:avLst>
                <a:gd name="adj" fmla="val 50000"/>
              </a:avLst>
            </a:prstGeom>
            <a:gradFill>
              <a:gsLst>
                <a:gs pos="1000">
                  <a:srgbClr val="0359FD"/>
                </a:gs>
                <a:gs pos="100000">
                  <a:srgbClr val="0279FE">
                    <a:alpha val="56000"/>
                  </a:srgbClr>
                </a:gs>
              </a:gsLst>
              <a:lin ang="2700000" scaled="1"/>
            </a:gradFill>
            <a:ln w="222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p>
          </p:txBody>
        </p:sp>
        <p:sp>
          <p:nvSpPr>
            <p:cNvPr id="23" name="矩形: 圆角 29">
              <a:extLst>
                <a:ext uri="{FF2B5EF4-FFF2-40B4-BE49-F238E27FC236}">
                  <a16:creationId xmlns="" xmlns:a16="http://schemas.microsoft.com/office/drawing/2014/main" id="{80ECAB2C-5E89-3D3A-08CB-494FF949773C}"/>
                </a:ext>
              </a:extLst>
            </p:cNvPr>
            <p:cNvSpPr/>
            <p:nvPr/>
          </p:nvSpPr>
          <p:spPr>
            <a:xfrm>
              <a:off x="4973601" y="911678"/>
              <a:ext cx="2244799"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b="1" dirty="0" smtClean="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Boxplot</a:t>
              </a:r>
              <a:r>
                <a:rPr lang="zh-TW" altLang="en-US"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可視</a:t>
              </a:r>
              <a:r>
                <a:rPr lang="zh-TW" altLang="en-US" sz="2000" b="1" dirty="0" smtClean="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化</a:t>
              </a:r>
              <a:endParaRPr lang="zh-TW" altLang="en-US"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grpSp>
    </p:spTree>
    <p:extLst>
      <p:ext uri="{BB962C8B-B14F-4D97-AF65-F5344CB8AC3E}">
        <p14:creationId xmlns:p14="http://schemas.microsoft.com/office/powerpoint/2010/main" val="287331620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p:cNvGrpSpPr/>
          <p:nvPr/>
        </p:nvGrpSpPr>
        <p:grpSpPr>
          <a:xfrm>
            <a:off x="0" y="0"/>
            <a:ext cx="12484889" cy="6858001"/>
            <a:chOff x="0" y="0"/>
            <a:chExt cx="12484889" cy="6858001"/>
          </a:xfrm>
        </p:grpSpPr>
        <p:sp>
          <p:nvSpPr>
            <p:cNvPr id="3" name="矩形 2"/>
            <p:cNvSpPr/>
            <p:nvPr/>
          </p:nvSpPr>
          <p:spPr>
            <a:xfrm>
              <a:off x="0" y="3629"/>
              <a:ext cx="12192000" cy="6854372"/>
            </a:xfrm>
            <a:prstGeom prst="rect">
              <a:avLst/>
            </a:prstGeom>
            <a:blipFill dpi="0" rotWithShape="0">
              <a:blip r:embed="rId3">
                <a:alphaModFix amt="90000"/>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6" name="圓角矩形 5"/>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文字方塊 6"/>
          <p:cNvSpPr txBox="1"/>
          <p:nvPr/>
        </p:nvSpPr>
        <p:spPr>
          <a:xfrm>
            <a:off x="658482" y="103023"/>
            <a:ext cx="1980029" cy="523220"/>
          </a:xfrm>
          <a:prstGeom prst="rect">
            <a:avLst/>
          </a:prstGeom>
          <a:noFill/>
        </p:spPr>
        <p:txBody>
          <a:bodyPr wrap="none" rtlCol="0">
            <a:spAutoFit/>
          </a:bodyPr>
          <a:lstStyle/>
          <a:p>
            <a:r>
              <a:rPr lang="zh-TW" altLang="en-US" sz="2800" b="1" dirty="0">
                <a:solidFill>
                  <a:srgbClr val="002060"/>
                </a:solidFill>
                <a:latin typeface="微軟正黑體" panose="020B0604030504040204" pitchFamily="34" charset="-120"/>
                <a:ea typeface="微軟正黑體" panose="020B0604030504040204" pitchFamily="34" charset="-120"/>
              </a:rPr>
              <a:t>數據可視</a:t>
            </a:r>
            <a:r>
              <a:rPr lang="zh-TW" altLang="en-US" sz="2800" b="1" dirty="0" smtClean="0">
                <a:solidFill>
                  <a:srgbClr val="002060"/>
                </a:solidFill>
                <a:latin typeface="微軟正黑體" panose="020B0604030504040204" pitchFamily="34" charset="-120"/>
                <a:ea typeface="微軟正黑體" panose="020B0604030504040204" pitchFamily="34" charset="-120"/>
              </a:rPr>
              <a:t>化</a:t>
            </a:r>
            <a:endParaRPr lang="zh-TW" altLang="en-US" sz="2800" b="1" dirty="0">
              <a:solidFill>
                <a:srgbClr val="002060"/>
              </a:solidFill>
              <a:latin typeface="微軟正黑體" panose="020B0604030504040204" pitchFamily="34" charset="-120"/>
              <a:ea typeface="微軟正黑體" panose="020B0604030504040204" pitchFamily="34" charset="-120"/>
            </a:endParaRPr>
          </a:p>
        </p:txBody>
      </p:sp>
      <p:pic>
        <p:nvPicPr>
          <p:cNvPr id="8" name="圖片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9" name="橢圓 8"/>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橢圓 9"/>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 xmlns:a16="http://schemas.microsoft.com/office/drawing/2014/main" id="{54E279CC-A675-122A-F592-016B80E0E4CF}"/>
              </a:ext>
            </a:extLst>
          </p:cNvPr>
          <p:cNvSpPr/>
          <p:nvPr/>
        </p:nvSpPr>
        <p:spPr>
          <a:xfrm>
            <a:off x="575180" y="2165751"/>
            <a:ext cx="2905094" cy="360099"/>
          </a:xfrm>
          <a:prstGeom prst="rect">
            <a:avLst/>
          </a:prstGeom>
          <a:noFill/>
        </p:spPr>
        <p:txBody>
          <a:bodyPr wrap="square" lIns="0" tIns="0" rIns="0" bIns="0" rtlCol="0">
            <a:spAutoFit/>
          </a:bodyPr>
          <a:lstStyle/>
          <a:p>
            <a:pPr algn="ctr" defTabSz="1450340">
              <a:lnSpc>
                <a:spcPct val="130000"/>
              </a:lnSpc>
            </a:pP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測</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試</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項</a:t>
            </a:r>
            <a:r>
              <a:rPr lang="zh-TW"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數據</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正態分佈圖</a:t>
            </a:r>
            <a:endPar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12" name="矩形 11">
            <a:extLst>
              <a:ext uri="{FF2B5EF4-FFF2-40B4-BE49-F238E27FC236}">
                <a16:creationId xmlns="" xmlns:a16="http://schemas.microsoft.com/office/drawing/2014/main" id="{34EB511D-85DF-6EAF-1EBE-A2EA85731344}"/>
              </a:ext>
            </a:extLst>
          </p:cNvPr>
          <p:cNvSpPr/>
          <p:nvPr/>
        </p:nvSpPr>
        <p:spPr>
          <a:xfrm>
            <a:off x="4823194" y="2165751"/>
            <a:ext cx="2562263" cy="360099"/>
          </a:xfrm>
          <a:prstGeom prst="rect">
            <a:avLst/>
          </a:prstGeom>
          <a:noFill/>
        </p:spPr>
        <p:txBody>
          <a:bodyPr wrap="square" lIns="0" tIns="0" rIns="0" bIns="0" rtlCol="0">
            <a:spAutoFit/>
          </a:bodyPr>
          <a:lstStyle/>
          <a:p>
            <a:pPr defTabSz="1450340">
              <a:lnSpc>
                <a:spcPct val="130000"/>
              </a:lnSpc>
            </a:pP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機</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台數</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據</a:t>
            </a:r>
            <a:r>
              <a:rPr lang="en-US" altLang="zh-TW"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Config</a:t>
            </a:r>
            <a:r>
              <a:rPr lang="zh-TW" altLang="en-US" b="1" dirty="0">
                <a:solidFill>
                  <a:srgbClr val="002060"/>
                </a:solidFill>
                <a:latin typeface="Microsoft JhengHei" panose="020B0604030504040204" pitchFamily="34" charset="-120"/>
                <a:ea typeface="Microsoft JhengHei" panose="020B0604030504040204" pitchFamily="34" charset="-120"/>
                <a:cs typeface="Open Sans" pitchFamily="34" charset="0"/>
              </a:rPr>
              <a:t>曲線</a:t>
            </a:r>
            <a:r>
              <a:rPr lang="zh-TW"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圖</a:t>
            </a:r>
            <a:endParaRPr lang="zh-TW" altLang="en-US" b="1"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13" name="矩形 12">
            <a:extLst>
              <a:ext uri="{FF2B5EF4-FFF2-40B4-BE49-F238E27FC236}">
                <a16:creationId xmlns="" xmlns:a16="http://schemas.microsoft.com/office/drawing/2014/main" id="{309C45B1-EF49-7CFF-F2B2-73EA5488F3C6}"/>
              </a:ext>
            </a:extLst>
          </p:cNvPr>
          <p:cNvSpPr/>
          <p:nvPr/>
        </p:nvSpPr>
        <p:spPr>
          <a:xfrm>
            <a:off x="8738773" y="2165751"/>
            <a:ext cx="2919739" cy="360099"/>
          </a:xfrm>
          <a:prstGeom prst="rect">
            <a:avLst/>
          </a:prstGeom>
          <a:noFill/>
        </p:spPr>
        <p:txBody>
          <a:bodyPr wrap="square" lIns="0" tIns="0" rIns="0" bIns="0" rtlCol="0">
            <a:spAutoFit/>
          </a:bodyPr>
          <a:lstStyle/>
          <a:p>
            <a:pP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工</a:t>
            </a: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站</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每天</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測試總次數</a:t>
            </a:r>
            <a:endParaRPr lang="en-US" altLang="zh-CN" b="1"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cxnSp>
        <p:nvCxnSpPr>
          <p:cNvPr id="14" name="直接连接符 30">
            <a:extLst>
              <a:ext uri="{FF2B5EF4-FFF2-40B4-BE49-F238E27FC236}">
                <a16:creationId xmlns="" xmlns:a16="http://schemas.microsoft.com/office/drawing/2014/main" id="{6DBB371F-695E-15C5-8EDA-42B8B72F96C9}"/>
              </a:ext>
            </a:extLst>
          </p:cNvPr>
          <p:cNvCxnSpPr>
            <a:cxnSpLocks/>
          </p:cNvCxnSpPr>
          <p:nvPr/>
        </p:nvCxnSpPr>
        <p:spPr>
          <a:xfrm>
            <a:off x="4111307" y="1346495"/>
            <a:ext cx="0" cy="4184627"/>
          </a:xfrm>
          <a:prstGeom prst="line">
            <a:avLst/>
          </a:prstGeom>
          <a:ln w="15240">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直接连接符 31">
            <a:extLst>
              <a:ext uri="{FF2B5EF4-FFF2-40B4-BE49-F238E27FC236}">
                <a16:creationId xmlns="" xmlns:a16="http://schemas.microsoft.com/office/drawing/2014/main" id="{7EE97DF4-384A-1FC7-C689-9BE6395E1174}"/>
              </a:ext>
            </a:extLst>
          </p:cNvPr>
          <p:cNvCxnSpPr>
            <a:cxnSpLocks/>
          </p:cNvCxnSpPr>
          <p:nvPr/>
        </p:nvCxnSpPr>
        <p:spPr>
          <a:xfrm>
            <a:off x="8028567" y="1417478"/>
            <a:ext cx="0" cy="4113644"/>
          </a:xfrm>
          <a:prstGeom prst="line">
            <a:avLst/>
          </a:prstGeom>
          <a:ln w="15240">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pic>
        <p:nvPicPr>
          <p:cNvPr id="26" name="圖片 25"/>
          <p:cNvPicPr>
            <a:picLocks/>
          </p:cNvPicPr>
          <p:nvPr/>
        </p:nvPicPr>
        <p:blipFill>
          <a:blip r:embed="rId7">
            <a:extLst>
              <a:ext uri="{BEBA8EAE-BF5A-486C-A8C5-ECC9F3942E4B}">
                <a14:imgProps xmlns:a14="http://schemas.microsoft.com/office/drawing/2010/main">
                  <a14:imgLayer r:embed="rId8">
                    <a14:imgEffect>
                      <a14:sharpenSoften amount="25000"/>
                    </a14:imgEffect>
                  </a14:imgLayer>
                </a14:imgProps>
              </a:ext>
            </a:extLst>
          </a:blip>
          <a:stretch>
            <a:fillRect/>
          </a:stretch>
        </p:blipFill>
        <p:spPr>
          <a:xfrm>
            <a:off x="8367198" y="3119122"/>
            <a:ext cx="3240000" cy="2412000"/>
          </a:xfrm>
          <a:prstGeom prst="rect">
            <a:avLst/>
          </a:prstGeom>
        </p:spPr>
      </p:pic>
      <p:grpSp>
        <p:nvGrpSpPr>
          <p:cNvPr id="28" name="群組 27"/>
          <p:cNvGrpSpPr/>
          <p:nvPr/>
        </p:nvGrpSpPr>
        <p:grpSpPr>
          <a:xfrm>
            <a:off x="546418" y="1487474"/>
            <a:ext cx="3129581" cy="479141"/>
            <a:chOff x="4388598" y="840697"/>
            <a:chExt cx="3129581" cy="479141"/>
          </a:xfrm>
        </p:grpSpPr>
        <p:sp>
          <p:nvSpPr>
            <p:cNvPr id="29" name="矩形: 圆角 28">
              <a:extLst>
                <a:ext uri="{FF2B5EF4-FFF2-40B4-BE49-F238E27FC236}">
                  <a16:creationId xmlns="" xmlns:a16="http://schemas.microsoft.com/office/drawing/2014/main" id="{DF7D1828-DEF3-115D-5D43-339CD6533EE3}"/>
                </a:ext>
              </a:extLst>
            </p:cNvPr>
            <p:cNvSpPr/>
            <p:nvPr/>
          </p:nvSpPr>
          <p:spPr>
            <a:xfrm rot="10800000">
              <a:off x="4485700" y="840697"/>
              <a:ext cx="2916000" cy="479141"/>
            </a:xfrm>
            <a:prstGeom prst="roundRect">
              <a:avLst>
                <a:gd name="adj" fmla="val 50000"/>
              </a:avLst>
            </a:prstGeom>
            <a:gradFill>
              <a:gsLst>
                <a:gs pos="1000">
                  <a:srgbClr val="0359FD"/>
                </a:gs>
                <a:gs pos="100000">
                  <a:srgbClr val="0279FE">
                    <a:alpha val="56000"/>
                  </a:srgbClr>
                </a:gs>
              </a:gsLst>
              <a:lin ang="2700000" scaled="1"/>
            </a:gradFill>
            <a:ln w="222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p>
          </p:txBody>
        </p:sp>
        <p:sp>
          <p:nvSpPr>
            <p:cNvPr id="30" name="矩形: 圆角 29">
              <a:extLst>
                <a:ext uri="{FF2B5EF4-FFF2-40B4-BE49-F238E27FC236}">
                  <a16:creationId xmlns="" xmlns:a16="http://schemas.microsoft.com/office/drawing/2014/main" id="{80ECAB2C-5E89-3D3A-08CB-494FF949773C}"/>
                </a:ext>
              </a:extLst>
            </p:cNvPr>
            <p:cNvSpPr/>
            <p:nvPr/>
          </p:nvSpPr>
          <p:spPr>
            <a:xfrm>
              <a:off x="4388598" y="911678"/>
              <a:ext cx="3129581"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CPK </a:t>
              </a:r>
              <a:r>
                <a:rPr lang="zh-TW" altLang="en-US"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可視化</a:t>
              </a:r>
            </a:p>
          </p:txBody>
        </p:sp>
      </p:grpSp>
      <p:grpSp>
        <p:nvGrpSpPr>
          <p:cNvPr id="31" name="群組 30"/>
          <p:cNvGrpSpPr/>
          <p:nvPr/>
        </p:nvGrpSpPr>
        <p:grpSpPr>
          <a:xfrm>
            <a:off x="4386568" y="1487474"/>
            <a:ext cx="3303369" cy="479141"/>
            <a:chOff x="4609508" y="840696"/>
            <a:chExt cx="3303369" cy="479141"/>
          </a:xfrm>
        </p:grpSpPr>
        <p:sp>
          <p:nvSpPr>
            <p:cNvPr id="32" name="矩形: 圆角 28">
              <a:extLst>
                <a:ext uri="{FF2B5EF4-FFF2-40B4-BE49-F238E27FC236}">
                  <a16:creationId xmlns="" xmlns:a16="http://schemas.microsoft.com/office/drawing/2014/main" id="{DF7D1828-DEF3-115D-5D43-339CD6533EE3}"/>
                </a:ext>
              </a:extLst>
            </p:cNvPr>
            <p:cNvSpPr/>
            <p:nvPr/>
          </p:nvSpPr>
          <p:spPr>
            <a:xfrm rot="10800000">
              <a:off x="4829518" y="840696"/>
              <a:ext cx="2880000" cy="479141"/>
            </a:xfrm>
            <a:prstGeom prst="roundRect">
              <a:avLst>
                <a:gd name="adj" fmla="val 50000"/>
              </a:avLst>
            </a:prstGeom>
            <a:gradFill>
              <a:gsLst>
                <a:gs pos="1000">
                  <a:srgbClr val="0359FD"/>
                </a:gs>
                <a:gs pos="100000">
                  <a:srgbClr val="0279FE">
                    <a:alpha val="56000"/>
                  </a:srgbClr>
                </a:gs>
              </a:gsLst>
              <a:lin ang="2700000" scaled="1"/>
            </a:gradFill>
            <a:ln w="222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p>
          </p:txBody>
        </p:sp>
        <p:sp>
          <p:nvSpPr>
            <p:cNvPr id="33" name="矩形: 圆角 29">
              <a:extLst>
                <a:ext uri="{FF2B5EF4-FFF2-40B4-BE49-F238E27FC236}">
                  <a16:creationId xmlns="" xmlns:a16="http://schemas.microsoft.com/office/drawing/2014/main" id="{80ECAB2C-5E89-3D3A-08CB-494FF949773C}"/>
                </a:ext>
              </a:extLst>
            </p:cNvPr>
            <p:cNvSpPr/>
            <p:nvPr/>
          </p:nvSpPr>
          <p:spPr>
            <a:xfrm>
              <a:off x="4609508" y="911678"/>
              <a:ext cx="3303369"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Config Line</a:t>
              </a:r>
              <a:r>
                <a:rPr lang="zh-TW" altLang="en-US"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可視化</a:t>
              </a:r>
            </a:p>
          </p:txBody>
        </p:sp>
      </p:grpSp>
      <p:grpSp>
        <p:nvGrpSpPr>
          <p:cNvPr id="34" name="群組 33"/>
          <p:cNvGrpSpPr/>
          <p:nvPr/>
        </p:nvGrpSpPr>
        <p:grpSpPr>
          <a:xfrm>
            <a:off x="8574032" y="1487474"/>
            <a:ext cx="2916000" cy="479141"/>
            <a:chOff x="4485700" y="840697"/>
            <a:chExt cx="2916000" cy="479141"/>
          </a:xfrm>
        </p:grpSpPr>
        <p:sp>
          <p:nvSpPr>
            <p:cNvPr id="35" name="矩形: 圆角 28">
              <a:extLst>
                <a:ext uri="{FF2B5EF4-FFF2-40B4-BE49-F238E27FC236}">
                  <a16:creationId xmlns="" xmlns:a16="http://schemas.microsoft.com/office/drawing/2014/main" id="{DF7D1828-DEF3-115D-5D43-339CD6533EE3}"/>
                </a:ext>
              </a:extLst>
            </p:cNvPr>
            <p:cNvSpPr/>
            <p:nvPr/>
          </p:nvSpPr>
          <p:spPr>
            <a:xfrm rot="10800000">
              <a:off x="4485700" y="840697"/>
              <a:ext cx="2916000" cy="479141"/>
            </a:xfrm>
            <a:prstGeom prst="roundRect">
              <a:avLst>
                <a:gd name="adj" fmla="val 50000"/>
              </a:avLst>
            </a:prstGeom>
            <a:gradFill>
              <a:gsLst>
                <a:gs pos="1000">
                  <a:srgbClr val="0359FD"/>
                </a:gs>
                <a:gs pos="100000">
                  <a:srgbClr val="0279FE">
                    <a:alpha val="56000"/>
                  </a:srgbClr>
                </a:gs>
              </a:gsLst>
              <a:lin ang="2700000" scaled="1"/>
            </a:gradFill>
            <a:ln w="222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p>
          </p:txBody>
        </p:sp>
        <p:sp>
          <p:nvSpPr>
            <p:cNvPr id="36" name="矩形: 圆角 29">
              <a:extLst>
                <a:ext uri="{FF2B5EF4-FFF2-40B4-BE49-F238E27FC236}">
                  <a16:creationId xmlns="" xmlns:a16="http://schemas.microsoft.com/office/drawing/2014/main" id="{80ECAB2C-5E89-3D3A-08CB-494FF949773C}"/>
                </a:ext>
              </a:extLst>
            </p:cNvPr>
            <p:cNvSpPr/>
            <p:nvPr/>
          </p:nvSpPr>
          <p:spPr>
            <a:xfrm>
              <a:off x="4586601" y="911678"/>
              <a:ext cx="2688008"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Units Per </a:t>
              </a:r>
              <a:r>
                <a:rPr lang="en-US" altLang="zh-TW" sz="2000" b="1" dirty="0" smtClean="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Day</a:t>
              </a:r>
              <a:r>
                <a:rPr lang="zh-TW" altLang="en-US" sz="2000" b="1" dirty="0" smtClean="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可</a:t>
              </a:r>
              <a:r>
                <a:rPr lang="zh-TW" altLang="en-US" sz="20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視化</a:t>
              </a:r>
            </a:p>
          </p:txBody>
        </p:sp>
      </p:grpSp>
      <p:pic>
        <p:nvPicPr>
          <p:cNvPr id="47" name="Picture 3"/>
          <p:cNvPicPr>
            <a:picLocks noChangeAspect="1" noChangeArrowheads="1"/>
          </p:cNvPicPr>
          <p:nvPr/>
        </p:nvPicPr>
        <p:blipFill rotWithShape="1">
          <a:blip r:embed="rId9">
            <a:extLst>
              <a:ext uri="{BEBA8EAE-BF5A-486C-A8C5-ECC9F3942E4B}">
                <a14:imgProps xmlns:a14="http://schemas.microsoft.com/office/drawing/2010/main">
                  <a14:imgLayer r:embed="rId10">
                    <a14:imgEffect>
                      <a14:sharpenSoften amount="25000"/>
                    </a14:imgEffect>
                  </a14:imgLayer>
                </a14:imgProps>
              </a:ext>
              <a:ext uri="{28A0092B-C50C-407E-A947-70E740481C1C}">
                <a14:useLocalDpi xmlns:a14="http://schemas.microsoft.com/office/drawing/2010/main" val="0"/>
              </a:ext>
            </a:extLst>
          </a:blip>
          <a:srcRect t="-1" b="3209"/>
          <a:stretch/>
        </p:blipFill>
        <p:spPr bwMode="auto">
          <a:xfrm>
            <a:off x="532677" y="3119122"/>
            <a:ext cx="3240000" cy="241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8" name="Picture 2"/>
          <p:cNvPicPr>
            <a:picLocks noChangeAspect="1" noChangeArrowheads="1"/>
          </p:cNvPicPr>
          <p:nvPr/>
        </p:nvPicPr>
        <p:blipFill rotWithShape="1">
          <a:blip r:embed="rId11">
            <a:extLst>
              <a:ext uri="{BEBA8EAE-BF5A-486C-A8C5-ECC9F3942E4B}">
                <a14:imgProps xmlns:a14="http://schemas.microsoft.com/office/drawing/2010/main">
                  <a14:imgLayer r:embed="rId12">
                    <a14:imgEffect>
                      <a14:sharpenSoften amount="25000"/>
                    </a14:imgEffect>
                  </a14:imgLayer>
                </a14:imgProps>
              </a:ext>
              <a:ext uri="{28A0092B-C50C-407E-A947-70E740481C1C}">
                <a14:useLocalDpi xmlns:a14="http://schemas.microsoft.com/office/drawing/2010/main" val="0"/>
              </a:ext>
            </a:extLst>
          </a:blip>
          <a:srcRect l="1223"/>
          <a:stretch/>
        </p:blipFill>
        <p:spPr bwMode="auto">
          <a:xfrm>
            <a:off x="4449937" y="3119122"/>
            <a:ext cx="3240000" cy="241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137351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群組 16"/>
          <p:cNvGrpSpPr/>
          <p:nvPr/>
        </p:nvGrpSpPr>
        <p:grpSpPr>
          <a:xfrm>
            <a:off x="0" y="3628"/>
            <a:ext cx="12192000" cy="6854373"/>
            <a:chOff x="0" y="3628"/>
            <a:chExt cx="12192000" cy="6854373"/>
          </a:xfrm>
        </p:grpSpPr>
        <p:sp>
          <p:nvSpPr>
            <p:cNvPr id="19" name="矩形 18"/>
            <p:cNvSpPr/>
            <p:nvPr/>
          </p:nvSpPr>
          <p:spPr>
            <a:xfrm>
              <a:off x="0" y="3629"/>
              <a:ext cx="12192000" cy="6854372"/>
            </a:xfrm>
            <a:prstGeom prst="rect">
              <a:avLst/>
            </a:prstGeom>
            <a:blipFill dpi="0" rotWithShape="0">
              <a:blip r:embed="rId3">
                <a:alphaModFix amt="90000"/>
                <a:extLst>
                  <a:ext uri="{BEBA8EAE-BF5A-486C-A8C5-ECC9F3942E4B}">
                    <a14:imgProps xmlns:a14="http://schemas.microsoft.com/office/drawing/2010/main">
                      <a14:imgLayer r:embed="rId4">
                        <a14:imgEffect>
                          <a14:artisticBlur radius="26"/>
                        </a14:imgEffect>
                      </a14:imgLayer>
                    </a14:imgProps>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 name="矩形 27"/>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9" name="椭圆 14">
            <a:extLst>
              <a:ext uri="{FF2B5EF4-FFF2-40B4-BE49-F238E27FC236}">
                <a16:creationId xmlns="" xmlns:a16="http://schemas.microsoft.com/office/drawing/2014/main" id="{EE5D6B5E-B156-789E-0B9D-3F7BA7183999}"/>
              </a:ext>
            </a:extLst>
          </p:cNvPr>
          <p:cNvSpPr/>
          <p:nvPr/>
        </p:nvSpPr>
        <p:spPr>
          <a:xfrm>
            <a:off x="0" y="-1"/>
            <a:ext cx="12192000" cy="6858002"/>
          </a:xfrm>
          <a:prstGeom prst="rect">
            <a:avLst/>
          </a:prstGeom>
          <a:solidFill>
            <a:srgbClr val="3165F6">
              <a:alpha val="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35号-孙新恒颉黑体" panose="02000000000000000000" pitchFamily="2" charset="-122"/>
              <a:ea typeface="字魂35号-孙新恒颉黑体" panose="02000000000000000000" pitchFamily="2" charset="-122"/>
              <a:sym typeface="字魂35号-孙新恒颉黑体" panose="02000000000000000000" pitchFamily="2" charset="-122"/>
            </a:endParaRPr>
          </a:p>
        </p:txBody>
      </p:sp>
      <p:sp>
        <p:nvSpPr>
          <p:cNvPr id="32" name="橢圓 31"/>
          <p:cNvSpPr/>
          <p:nvPr/>
        </p:nvSpPr>
        <p:spPr>
          <a:xfrm rot="17914785">
            <a:off x="3248135" y="653134"/>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3" name="圓角矩形 32"/>
          <p:cNvSpPr/>
          <p:nvPr/>
        </p:nvSpPr>
        <p:spPr>
          <a:xfrm>
            <a:off x="292889" y="756502"/>
            <a:ext cx="11606223" cy="5838726"/>
          </a:xfrm>
          <a:prstGeom prst="roundRect">
            <a:avLst>
              <a:gd name="adj" fmla="val 1734"/>
            </a:avLst>
          </a:prstGeom>
          <a:solidFill>
            <a:srgbClr val="F6F8FC">
              <a:alpha val="95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4" name="半框架 33"/>
          <p:cNvSpPr/>
          <p:nvPr/>
        </p:nvSpPr>
        <p:spPr>
          <a:xfrm rot="13500000">
            <a:off x="4724671" y="-1371329"/>
            <a:ext cx="2742658" cy="2742658"/>
          </a:xfrm>
          <a:prstGeom prst="halfFrame">
            <a:avLst/>
          </a:prstGeom>
          <a:gradFill>
            <a:gsLst>
              <a:gs pos="0">
                <a:srgbClr val="2A5CEA">
                  <a:alpha val="80000"/>
                </a:srgbClr>
              </a:gs>
              <a:gs pos="100000">
                <a:srgbClr val="06F07D">
                  <a:alpha val="20000"/>
                </a:srgbClr>
              </a:gs>
            </a:gsLst>
            <a:lin ang="5400000" scaled="1"/>
          </a:gradFill>
          <a:ln>
            <a:noFill/>
          </a:ln>
          <a:effectLst>
            <a:outerShdw blurRad="254000" dist="25400" dir="5400000" sx="67000" sy="67000" algn="t" rotWithShape="0">
              <a:srgbClr val="003399">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5" name="半框架 34"/>
          <p:cNvSpPr/>
          <p:nvPr/>
        </p:nvSpPr>
        <p:spPr>
          <a:xfrm rot="13500000">
            <a:off x="4724670" y="-1371330"/>
            <a:ext cx="2742659" cy="2742659"/>
          </a:xfrm>
          <a:prstGeom prst="halfFrame">
            <a:avLst>
              <a:gd name="adj1" fmla="val 32991"/>
              <a:gd name="adj2" fmla="val 0"/>
            </a:avLst>
          </a:prstGeom>
          <a:gradFill>
            <a:gsLst>
              <a:gs pos="0">
                <a:srgbClr val="2A5CEA">
                  <a:alpha val="70000"/>
                </a:srgbClr>
              </a:gs>
              <a:gs pos="93000">
                <a:srgbClr val="06F07D">
                  <a:alpha val="0"/>
                </a:srgb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TextBox 59">
            <a:extLst>
              <a:ext uri="{FF2B5EF4-FFF2-40B4-BE49-F238E27FC236}">
                <a16:creationId xmlns="" xmlns:a16="http://schemas.microsoft.com/office/drawing/2014/main" id="{7A44C931-64EF-4105-825E-A3B752EF0A07}"/>
              </a:ext>
            </a:extLst>
          </p:cNvPr>
          <p:cNvSpPr txBox="1">
            <a:spLocks noChangeArrowheads="1"/>
          </p:cNvSpPr>
          <p:nvPr/>
        </p:nvSpPr>
        <p:spPr bwMode="auto">
          <a:xfrm>
            <a:off x="4440247" y="1077692"/>
            <a:ext cx="3311506" cy="720000"/>
          </a:xfrm>
          <a:prstGeom prst="rect">
            <a:avLst/>
          </a:prstGeom>
          <a:noFill/>
          <a:ln>
            <a:noFill/>
          </a:ln>
        </p:spPr>
        <p:txBody>
          <a:bodyPr wrap="squar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a:lnSpc>
                <a:spcPct val="120000"/>
              </a:lnSpc>
              <a:defRPr/>
            </a:pPr>
            <a:r>
              <a:rPr lang="en-US" altLang="zh-CN" sz="2000" kern="0" dirty="0">
                <a:solidFill>
                  <a:schemeClr val="bg1">
                    <a:alpha val="90000"/>
                  </a:schemeClr>
                </a:solidFill>
                <a:latin typeface="Calibri" panose="020F0502020204030204" pitchFamily="34" charset="0"/>
                <a:ea typeface="微软雅黑" panose="020B0503020204020204" pitchFamily="34" charset="-122"/>
                <a:cs typeface="Calibri" panose="020F0502020204030204" pitchFamily="34" charset="0"/>
              </a:rPr>
              <a:t>Part </a:t>
            </a:r>
            <a:r>
              <a:rPr lang="en-US" altLang="zh-CN" sz="2000" kern="0" dirty="0" smtClean="0">
                <a:solidFill>
                  <a:schemeClr val="bg1">
                    <a:alpha val="90000"/>
                  </a:schemeClr>
                </a:solidFill>
                <a:latin typeface="Calibri" panose="020F0502020204030204" pitchFamily="34" charset="0"/>
                <a:ea typeface="微软雅黑" panose="020B0503020204020204" pitchFamily="34" charset="-122"/>
                <a:cs typeface="Calibri" panose="020F0502020204030204" pitchFamily="34" charset="0"/>
              </a:rPr>
              <a:t>04</a:t>
            </a:r>
            <a:endParaRPr lang="en-US" altLang="zh-CN" sz="2000" kern="0" dirty="0">
              <a:solidFill>
                <a:schemeClr val="bg1">
                  <a:alpha val="90000"/>
                </a:schemeClr>
              </a:solidFill>
              <a:latin typeface="Calibri" panose="020F0502020204030204" pitchFamily="34" charset="0"/>
              <a:ea typeface="微软雅黑" panose="020B0503020204020204" pitchFamily="34" charset="-122"/>
              <a:cs typeface="Calibri" panose="020F0502020204030204" pitchFamily="34" charset="0"/>
            </a:endParaRPr>
          </a:p>
        </p:txBody>
      </p:sp>
      <p:sp>
        <p:nvSpPr>
          <p:cNvPr id="37" name="TextBox 59">
            <a:extLst>
              <a:ext uri="{FF2B5EF4-FFF2-40B4-BE49-F238E27FC236}">
                <a16:creationId xmlns="" xmlns:a16="http://schemas.microsoft.com/office/drawing/2014/main" id="{04E96645-E7A2-477C-B6E1-B4387C6DE432}"/>
              </a:ext>
            </a:extLst>
          </p:cNvPr>
          <p:cNvSpPr txBox="1">
            <a:spLocks noChangeArrowheads="1"/>
          </p:cNvSpPr>
          <p:nvPr/>
        </p:nvSpPr>
        <p:spPr bwMode="auto">
          <a:xfrm>
            <a:off x="4440247" y="395417"/>
            <a:ext cx="3311506" cy="792000"/>
          </a:xfrm>
          <a:prstGeom prst="rect">
            <a:avLst/>
          </a:prstGeom>
          <a:noFill/>
          <a:ln>
            <a:noFill/>
          </a:ln>
        </p:spPr>
        <p:txBody>
          <a:bodyPr wrap="squar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a:lnSpc>
                <a:spcPct val="120000"/>
              </a:lnSpc>
              <a:defRPr/>
            </a:pPr>
            <a:r>
              <a:rPr lang="en-US" altLang="ko-KR" sz="4800" b="1" kern="0" dirty="0" smtClean="0">
                <a:solidFill>
                  <a:schemeClr val="bg1"/>
                </a:solidFill>
                <a:latin typeface="微軟正黑體" panose="020B0604030504040204" pitchFamily="34" charset="-120"/>
                <a:ea typeface="微軟正黑體" panose="020B0604030504040204" pitchFamily="34" charset="-120"/>
              </a:rPr>
              <a:t>FOUR</a:t>
            </a:r>
            <a:endParaRPr lang="en-US" altLang="ko-KR" sz="4000" kern="0" dirty="0">
              <a:solidFill>
                <a:srgbClr val="2F5EB0"/>
              </a:solidFill>
              <a:ea typeface="微软雅黑" panose="020B0503020204020204" pitchFamily="34" charset="-122"/>
            </a:endParaRPr>
          </a:p>
        </p:txBody>
      </p:sp>
      <p:sp>
        <p:nvSpPr>
          <p:cNvPr id="38" name="橢圓 37"/>
          <p:cNvSpPr/>
          <p:nvPr/>
        </p:nvSpPr>
        <p:spPr>
          <a:xfrm rot="15248400">
            <a:off x="10874191" y="495787"/>
            <a:ext cx="521429" cy="521429"/>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9" name="文本框 9"/>
          <p:cNvSpPr txBox="1"/>
          <p:nvPr/>
        </p:nvSpPr>
        <p:spPr>
          <a:xfrm>
            <a:off x="2109905" y="2717267"/>
            <a:ext cx="7972190" cy="1423467"/>
          </a:xfrm>
          <a:prstGeom prst="rect">
            <a:avLst/>
          </a:prstGeom>
          <a:noFill/>
        </p:spPr>
        <p:txBody>
          <a:bodyPr wrap="square" lIns="68580" tIns="34290" rIns="68580" bIns="34290" rtlCol="0">
            <a:spAutoFit/>
          </a:bodyPr>
          <a:lstStyle/>
          <a:p>
            <a:pPr marL="0" lvl="1" algn="ctr"/>
            <a:r>
              <a:rPr lang="zh-CN" altLang="en-US" sz="8800" b="1" dirty="0">
                <a:solidFill>
                  <a:srgbClr val="002060"/>
                </a:solidFill>
                <a:latin typeface="微軟正黑體" panose="020B0604030504040204" pitchFamily="34" charset="-120"/>
                <a:ea typeface="微軟正黑體" panose="020B0604030504040204" pitchFamily="34" charset="-120"/>
              </a:rPr>
              <a:t>未來暢想</a:t>
            </a:r>
          </a:p>
        </p:txBody>
      </p:sp>
      <p:sp>
        <p:nvSpPr>
          <p:cNvPr id="40" name="文本框 9">
            <a:extLst>
              <a:ext uri="{FF2B5EF4-FFF2-40B4-BE49-F238E27FC236}">
                <a16:creationId xmlns="" xmlns:a16="http://schemas.microsoft.com/office/drawing/2014/main" id="{1EB07612-61D3-1C1A-8DDC-51283CFCECF7}"/>
              </a:ext>
            </a:extLst>
          </p:cNvPr>
          <p:cNvSpPr txBox="1"/>
          <p:nvPr/>
        </p:nvSpPr>
        <p:spPr>
          <a:xfrm>
            <a:off x="4359811" y="4098996"/>
            <a:ext cx="3472379" cy="346249"/>
          </a:xfrm>
          <a:prstGeom prst="rect">
            <a:avLst/>
          </a:prstGeom>
          <a:noFill/>
        </p:spPr>
        <p:txBody>
          <a:bodyPr wrap="square" lIns="68580" tIns="34290" rIns="68580" bIns="34290" rtlCol="0">
            <a:spAutoFit/>
          </a:bodyPr>
          <a:lstStyle/>
          <a:p>
            <a:pPr marL="0" lvl="1" algn="ctr"/>
            <a:r>
              <a:rPr lang="en-US" altLang="zh-CN" dirty="0">
                <a:solidFill>
                  <a:srgbClr val="2F5EB0"/>
                </a:solidFill>
                <a:latin typeface="Calibri" panose="020F0502020204030204" pitchFamily="34" charset="0"/>
                <a:ea typeface="微软雅黑" panose="020B0503020204020204" pitchFamily="34" charset="-122"/>
                <a:cs typeface="Calibri" panose="020F0502020204030204" pitchFamily="34" charset="0"/>
              </a:rPr>
              <a:t>Implementation and Effectiveness</a:t>
            </a:r>
          </a:p>
        </p:txBody>
      </p:sp>
      <p:cxnSp>
        <p:nvCxnSpPr>
          <p:cNvPr id="41" name="直接连接符 29">
            <a:extLst>
              <a:ext uri="{FF2B5EF4-FFF2-40B4-BE49-F238E27FC236}">
                <a16:creationId xmlns="" xmlns:a16="http://schemas.microsoft.com/office/drawing/2014/main" id="{2EC0FC73-4311-E388-9C3F-82BAF10D08EB}"/>
              </a:ext>
            </a:extLst>
          </p:cNvPr>
          <p:cNvCxnSpPr>
            <a:cxnSpLocks/>
          </p:cNvCxnSpPr>
          <p:nvPr/>
        </p:nvCxnSpPr>
        <p:spPr>
          <a:xfrm flipV="1">
            <a:off x="3221157" y="4279729"/>
            <a:ext cx="1138654" cy="6823"/>
          </a:xfrm>
          <a:prstGeom prst="line">
            <a:avLst/>
          </a:prstGeom>
          <a:ln>
            <a:round/>
            <a:headEnd type="oval"/>
            <a:tailEnd type="oval"/>
          </a:ln>
        </p:spPr>
        <p:style>
          <a:lnRef idx="1">
            <a:schemeClr val="accent1"/>
          </a:lnRef>
          <a:fillRef idx="0">
            <a:schemeClr val="accent1"/>
          </a:fillRef>
          <a:effectRef idx="0">
            <a:schemeClr val="accent1"/>
          </a:effectRef>
          <a:fontRef idx="minor">
            <a:schemeClr val="tx1"/>
          </a:fontRef>
        </p:style>
      </p:cxnSp>
      <p:cxnSp>
        <p:nvCxnSpPr>
          <p:cNvPr id="42" name="直接连接符 30">
            <a:extLst>
              <a:ext uri="{FF2B5EF4-FFF2-40B4-BE49-F238E27FC236}">
                <a16:creationId xmlns="" xmlns:a16="http://schemas.microsoft.com/office/drawing/2014/main" id="{B00F1EFA-C8B7-BC36-7150-D52C2ADA9F23}"/>
              </a:ext>
            </a:extLst>
          </p:cNvPr>
          <p:cNvCxnSpPr>
            <a:cxnSpLocks/>
          </p:cNvCxnSpPr>
          <p:nvPr/>
        </p:nvCxnSpPr>
        <p:spPr>
          <a:xfrm flipV="1">
            <a:off x="7814681" y="4279729"/>
            <a:ext cx="1138654" cy="6823"/>
          </a:xfrm>
          <a:prstGeom prst="line">
            <a:avLst/>
          </a:prstGeom>
          <a:ln>
            <a:round/>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70441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9" name="群組 58"/>
          <p:cNvGrpSpPr/>
          <p:nvPr/>
        </p:nvGrpSpPr>
        <p:grpSpPr>
          <a:xfrm>
            <a:off x="0" y="3628"/>
            <a:ext cx="12192000" cy="6854373"/>
            <a:chOff x="0" y="3628"/>
            <a:chExt cx="12192000" cy="6854373"/>
          </a:xfrm>
        </p:grpSpPr>
        <p:sp>
          <p:nvSpPr>
            <p:cNvPr id="60" name="矩形 59"/>
            <p:cNvSpPr/>
            <p:nvPr/>
          </p:nvSpPr>
          <p:spPr>
            <a:xfrm>
              <a:off x="0" y="3629"/>
              <a:ext cx="12192000" cy="6854372"/>
            </a:xfrm>
            <a:prstGeom prst="rect">
              <a:avLst/>
            </a:prstGeom>
            <a:blipFill dpi="0" rotWithShape="0">
              <a:blip r:embed="rId3">
                <a:alphaModFix amt="90000"/>
                <a:extLst>
                  <a:ext uri="{BEBA8EAE-BF5A-486C-A8C5-ECC9F3942E4B}">
                    <a14:imgProps xmlns:a14="http://schemas.microsoft.com/office/drawing/2010/main">
                      <a14:imgLayer r:embed="rId4">
                        <a14:imgEffect>
                          <a14:artisticBlur radius="26"/>
                        </a14:imgEffect>
                      </a14:imgLayer>
                    </a14:imgProps>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1" name="矩形 60"/>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62" name="椭圆 14">
            <a:extLst>
              <a:ext uri="{FF2B5EF4-FFF2-40B4-BE49-F238E27FC236}">
                <a16:creationId xmlns="" xmlns:a16="http://schemas.microsoft.com/office/drawing/2014/main" id="{EE5D6B5E-B156-789E-0B9D-3F7BA7183999}"/>
              </a:ext>
            </a:extLst>
          </p:cNvPr>
          <p:cNvSpPr/>
          <p:nvPr/>
        </p:nvSpPr>
        <p:spPr>
          <a:xfrm>
            <a:off x="0" y="-1"/>
            <a:ext cx="12192000" cy="6858002"/>
          </a:xfrm>
          <a:prstGeom prst="rect">
            <a:avLst/>
          </a:prstGeom>
          <a:solidFill>
            <a:srgbClr val="3165F6">
              <a:alpha val="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35号-孙新恒颉黑体" panose="02000000000000000000" pitchFamily="2" charset="-122"/>
              <a:ea typeface="字魂35号-孙新恒颉黑体" panose="02000000000000000000" pitchFamily="2" charset="-122"/>
              <a:sym typeface="字魂35号-孙新恒颉黑体" panose="02000000000000000000" pitchFamily="2" charset="-122"/>
            </a:endParaRPr>
          </a:p>
        </p:txBody>
      </p:sp>
      <p:sp>
        <p:nvSpPr>
          <p:cNvPr id="63" name="橢圓 62"/>
          <p:cNvSpPr/>
          <p:nvPr/>
        </p:nvSpPr>
        <p:spPr>
          <a:xfrm rot="17914785">
            <a:off x="3248135" y="653134"/>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4" name="圓角矩形 63"/>
          <p:cNvSpPr/>
          <p:nvPr/>
        </p:nvSpPr>
        <p:spPr>
          <a:xfrm>
            <a:off x="292889" y="756502"/>
            <a:ext cx="11606223" cy="5838726"/>
          </a:xfrm>
          <a:prstGeom prst="roundRect">
            <a:avLst>
              <a:gd name="adj" fmla="val 1734"/>
            </a:avLst>
          </a:prstGeom>
          <a:solidFill>
            <a:srgbClr val="F6F8FC">
              <a:alpha val="95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65" name="文本框 9">
            <a:extLst>
              <a:ext uri="{FF2B5EF4-FFF2-40B4-BE49-F238E27FC236}">
                <a16:creationId xmlns="" xmlns:a16="http://schemas.microsoft.com/office/drawing/2014/main" id="{1ED4FA13-482D-4F2A-9D5B-205558DD3E4D}"/>
              </a:ext>
            </a:extLst>
          </p:cNvPr>
          <p:cNvSpPr txBox="1"/>
          <p:nvPr/>
        </p:nvSpPr>
        <p:spPr>
          <a:xfrm>
            <a:off x="1179699" y="4174734"/>
            <a:ext cx="2102492" cy="715581"/>
          </a:xfrm>
          <a:prstGeom prst="rect">
            <a:avLst/>
          </a:prstGeom>
          <a:noFill/>
        </p:spPr>
        <p:txBody>
          <a:bodyPr wrap="square" lIns="68580" tIns="34290" rIns="68580" bIns="34290" rtlCol="0">
            <a:spAutoFit/>
          </a:bodyPr>
          <a:lstStyle/>
          <a:p>
            <a:pPr marL="0" lvl="1" algn="ctr"/>
            <a:r>
              <a:rPr lang="zh-CN" altLang="en-US" sz="2800" b="1" smtClean="0">
                <a:solidFill>
                  <a:srgbClr val="002060"/>
                </a:solidFill>
                <a:latin typeface="微軟正黑體" panose="020B0604030504040204" pitchFamily="34" charset="-120"/>
                <a:ea typeface="微軟正黑體" panose="020B0604030504040204" pitchFamily="34" charset="-120"/>
              </a:rPr>
              <a:t>平台概述</a:t>
            </a:r>
            <a:r>
              <a:rPr lang="en-US" altLang="zh-CN" sz="1400" smtClean="0">
                <a:solidFill>
                  <a:srgbClr val="2F5EB0"/>
                </a:solidFill>
                <a:latin typeface="Calibri" panose="020F0502020204030204" pitchFamily="34" charset="0"/>
                <a:ea typeface="微软雅黑" panose="020B0503020204020204" pitchFamily="34" charset="-122"/>
                <a:cs typeface="Calibri" panose="020F0502020204030204" pitchFamily="34" charset="0"/>
              </a:rPr>
              <a:t>Platform </a:t>
            </a:r>
            <a:r>
              <a:rPr lang="en-US" altLang="zh-CN" sz="1400" dirty="0" smtClean="0">
                <a:solidFill>
                  <a:srgbClr val="2F5EB0"/>
                </a:solidFill>
                <a:latin typeface="Calibri" panose="020F0502020204030204" pitchFamily="34" charset="0"/>
                <a:ea typeface="微软雅黑" panose="020B0503020204020204" pitchFamily="34" charset="-122"/>
                <a:cs typeface="Calibri" panose="020F0502020204030204" pitchFamily="34" charset="0"/>
              </a:rPr>
              <a:t>Overview</a:t>
            </a:r>
            <a:endParaRPr lang="zh-CN" altLang="en-US" sz="1400" dirty="0">
              <a:solidFill>
                <a:srgbClr val="2F5EB0"/>
              </a:solidFill>
              <a:latin typeface="Calibri" panose="020F0502020204030204" pitchFamily="34" charset="0"/>
              <a:ea typeface="微软雅黑" panose="020B0503020204020204" pitchFamily="34" charset="-122"/>
              <a:cs typeface="Calibri" panose="020F0502020204030204" pitchFamily="34" charset="0"/>
            </a:endParaRPr>
          </a:p>
        </p:txBody>
      </p:sp>
      <p:grpSp>
        <p:nvGrpSpPr>
          <p:cNvPr id="66" name="群組 65"/>
          <p:cNvGrpSpPr/>
          <p:nvPr/>
        </p:nvGrpSpPr>
        <p:grpSpPr>
          <a:xfrm>
            <a:off x="6655614" y="2994851"/>
            <a:ext cx="1183682" cy="1067501"/>
            <a:chOff x="6551973" y="2994851"/>
            <a:chExt cx="1183682" cy="1067501"/>
          </a:xfrm>
        </p:grpSpPr>
        <p:sp>
          <p:nvSpPr>
            <p:cNvPr id="67" name="Freeform 5">
              <a:extLst>
                <a:ext uri="{FF2B5EF4-FFF2-40B4-BE49-F238E27FC236}">
                  <a16:creationId xmlns="" xmlns:a16="http://schemas.microsoft.com/office/drawing/2014/main" id="{FFA27AD2-3FD1-456F-9BF3-AE4CE0FD0093}"/>
                </a:ext>
              </a:extLst>
            </p:cNvPr>
            <p:cNvSpPr/>
            <p:nvPr/>
          </p:nvSpPr>
          <p:spPr bwMode="auto">
            <a:xfrm>
              <a:off x="6551973" y="2994851"/>
              <a:ext cx="1183682" cy="1067501"/>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3870E8"/>
                </a:gs>
                <a:gs pos="68800">
                  <a:srgbClr val="84C9E2"/>
                </a:gs>
                <a:gs pos="100000">
                  <a:srgbClr val="A7F2E0"/>
                </a:gs>
              </a:gsLst>
              <a:lin ang="5400000" scaled="1"/>
            </a:gradFill>
            <a:ln w="9525" cap="flat">
              <a:noFill/>
              <a:prstDash val="solid"/>
              <a:miter lim="800000"/>
            </a:ln>
            <a:effectLst>
              <a:innerShdw blurRad="63500" dist="50800" dir="2700000">
                <a:srgbClr val="3C80E2">
                  <a:alpha val="50000"/>
                </a:srgbClr>
              </a:innerShdw>
            </a:effectLst>
          </p:spPr>
          <p:txBody>
            <a:bodyPr vert="horz" wrap="square" lIns="91440" tIns="45720" rIns="91440" bIns="45720" numCol="1" anchor="t" anchorCtr="0" compatLnSpc="1"/>
            <a:lstStyle/>
            <a:p>
              <a:endParaRPr lang="zh-CN" altLang="en-US">
                <a:solidFill>
                  <a:srgbClr val="3CCCC7"/>
                </a:solidFill>
              </a:endParaRPr>
            </a:p>
          </p:txBody>
        </p:sp>
        <p:sp>
          <p:nvSpPr>
            <p:cNvPr id="68" name="KSO_Shape">
              <a:extLst>
                <a:ext uri="{FF2B5EF4-FFF2-40B4-BE49-F238E27FC236}">
                  <a16:creationId xmlns="" xmlns:a16="http://schemas.microsoft.com/office/drawing/2014/main" id="{1CFF8C61-D264-4488-8A21-283EF0A4A5D8}"/>
                </a:ext>
              </a:extLst>
            </p:cNvPr>
            <p:cNvSpPr/>
            <p:nvPr/>
          </p:nvSpPr>
          <p:spPr bwMode="auto">
            <a:xfrm>
              <a:off x="6850128" y="3245634"/>
              <a:ext cx="587371" cy="581650"/>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outerShdw blurRad="50800" dist="38100" dir="2700000" algn="tl" rotWithShape="0">
                <a:schemeClr val="accent1">
                  <a:lumMod val="50000"/>
                  <a:alpha val="40000"/>
                </a:schemeClr>
              </a:outerShdw>
            </a:effec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grpSp>
        <p:nvGrpSpPr>
          <p:cNvPr id="69" name="群組 68"/>
          <p:cNvGrpSpPr/>
          <p:nvPr/>
        </p:nvGrpSpPr>
        <p:grpSpPr>
          <a:xfrm>
            <a:off x="9155264" y="2996950"/>
            <a:ext cx="1183682" cy="1067501"/>
            <a:chOff x="9155264" y="2996950"/>
            <a:chExt cx="1183682" cy="1067501"/>
          </a:xfrm>
        </p:grpSpPr>
        <p:sp>
          <p:nvSpPr>
            <p:cNvPr id="70" name="Freeform 5">
              <a:extLst>
                <a:ext uri="{FF2B5EF4-FFF2-40B4-BE49-F238E27FC236}">
                  <a16:creationId xmlns="" xmlns:a16="http://schemas.microsoft.com/office/drawing/2014/main" id="{1CFC4439-8E2F-42DD-8D37-22F443415CE8}"/>
                </a:ext>
              </a:extLst>
            </p:cNvPr>
            <p:cNvSpPr/>
            <p:nvPr/>
          </p:nvSpPr>
          <p:spPr bwMode="auto">
            <a:xfrm>
              <a:off x="9155264" y="2996950"/>
              <a:ext cx="1183682" cy="1067501"/>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3870E8"/>
                </a:gs>
                <a:gs pos="68800">
                  <a:srgbClr val="84C9E2"/>
                </a:gs>
                <a:gs pos="100000">
                  <a:srgbClr val="A7F2E0"/>
                </a:gs>
              </a:gsLst>
              <a:lin ang="5400000" scaled="1"/>
            </a:gradFill>
            <a:ln w="9525" cap="flat">
              <a:noFill/>
              <a:prstDash val="solid"/>
              <a:miter lim="800000"/>
            </a:ln>
            <a:effectLst>
              <a:innerShdw blurRad="63500" dist="50800" dir="2700000">
                <a:srgbClr val="3C80E2">
                  <a:alpha val="50000"/>
                </a:srgbClr>
              </a:innerShdw>
            </a:effectLst>
          </p:spPr>
          <p:txBody>
            <a:bodyPr vert="horz" wrap="square" lIns="91440" tIns="45720" rIns="91440" bIns="45720" numCol="1" anchor="t" anchorCtr="0" compatLnSpc="1"/>
            <a:lstStyle/>
            <a:p>
              <a:endParaRPr lang="zh-CN" altLang="en-US">
                <a:solidFill>
                  <a:srgbClr val="3CCCC7"/>
                </a:solidFill>
              </a:endParaRPr>
            </a:p>
          </p:txBody>
        </p:sp>
        <p:sp>
          <p:nvSpPr>
            <p:cNvPr id="71" name="KSO_Shape">
              <a:extLst>
                <a:ext uri="{FF2B5EF4-FFF2-40B4-BE49-F238E27FC236}">
                  <a16:creationId xmlns="" xmlns:a16="http://schemas.microsoft.com/office/drawing/2014/main" id="{D7CFF87A-CFE9-4373-9D5A-F172678BBB3D}"/>
                </a:ext>
              </a:extLst>
            </p:cNvPr>
            <p:cNvSpPr/>
            <p:nvPr/>
          </p:nvSpPr>
          <p:spPr bwMode="auto">
            <a:xfrm>
              <a:off x="9522519" y="3308105"/>
              <a:ext cx="518681" cy="440992"/>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ffectLst>
              <a:outerShdw blurRad="50800" dist="38100" dir="2700000" algn="tl" rotWithShape="0">
                <a:schemeClr val="accent1">
                  <a:lumMod val="50000"/>
                  <a:alpha val="40000"/>
                </a:schemeClr>
              </a:outerShdw>
            </a:effec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sp>
        <p:nvSpPr>
          <p:cNvPr id="72" name="文本框 9">
            <a:extLst>
              <a:ext uri="{FF2B5EF4-FFF2-40B4-BE49-F238E27FC236}">
                <a16:creationId xmlns="" xmlns:a16="http://schemas.microsoft.com/office/drawing/2014/main" id="{F73FE7CF-6C69-4FBE-905F-DDEE6D4527FC}"/>
              </a:ext>
            </a:extLst>
          </p:cNvPr>
          <p:cNvSpPr txBox="1"/>
          <p:nvPr/>
        </p:nvSpPr>
        <p:spPr>
          <a:xfrm>
            <a:off x="3435590" y="4174734"/>
            <a:ext cx="2635010" cy="715581"/>
          </a:xfrm>
          <a:prstGeom prst="rect">
            <a:avLst/>
          </a:prstGeom>
          <a:noFill/>
        </p:spPr>
        <p:txBody>
          <a:bodyPr wrap="square" lIns="68580" tIns="34290" rIns="68580" bIns="34290" rtlCol="0">
            <a:spAutoFit/>
          </a:bodyPr>
          <a:lstStyle/>
          <a:p>
            <a:pPr marL="0" lvl="1" algn="ctr"/>
            <a:r>
              <a:rPr lang="zh-CN" altLang="en-US" sz="2800" b="1" dirty="0" smtClean="0">
                <a:solidFill>
                  <a:srgbClr val="002060"/>
                </a:solidFill>
                <a:latin typeface="微軟正黑體" panose="020B0604030504040204" pitchFamily="34" charset="-120"/>
                <a:ea typeface="微軟正黑體" panose="020B0604030504040204" pitchFamily="34" charset="-120"/>
              </a:rPr>
              <a:t>技術架構及功能</a:t>
            </a:r>
            <a:endParaRPr lang="en-US" altLang="zh-CN" sz="2800" b="1" dirty="0">
              <a:solidFill>
                <a:srgbClr val="002060"/>
              </a:solidFill>
              <a:latin typeface="微軟正黑體" panose="020B0604030504040204" pitchFamily="34" charset="-120"/>
              <a:ea typeface="微軟正黑體" panose="020B0604030504040204" pitchFamily="34" charset="-120"/>
            </a:endParaRPr>
          </a:p>
          <a:p>
            <a:pPr marL="0" lvl="1" algn="ctr"/>
            <a:r>
              <a:rPr lang="en-US" altLang="zh-CN" sz="1400" dirty="0" smtClean="0">
                <a:solidFill>
                  <a:srgbClr val="2F5EB0"/>
                </a:solidFill>
                <a:latin typeface="Calibri" panose="020F0502020204030204" pitchFamily="34" charset="0"/>
                <a:ea typeface="微软雅黑" panose="020B0503020204020204" pitchFamily="34" charset="-122"/>
                <a:cs typeface="Calibri" panose="020F0502020204030204" pitchFamily="34" charset="0"/>
              </a:rPr>
              <a:t>Technology and Function</a:t>
            </a:r>
            <a:endParaRPr lang="zh-CN" altLang="en-US" sz="1400" dirty="0">
              <a:solidFill>
                <a:srgbClr val="2F5EB0"/>
              </a:solidFill>
              <a:latin typeface="Calibri" panose="020F0502020204030204" pitchFamily="34" charset="0"/>
              <a:ea typeface="微软雅黑" panose="020B0503020204020204" pitchFamily="34" charset="-122"/>
              <a:cs typeface="Calibri" panose="020F0502020204030204" pitchFamily="34" charset="0"/>
            </a:endParaRPr>
          </a:p>
        </p:txBody>
      </p:sp>
      <p:sp>
        <p:nvSpPr>
          <p:cNvPr id="73" name="文本框 9">
            <a:extLst>
              <a:ext uri="{FF2B5EF4-FFF2-40B4-BE49-F238E27FC236}">
                <a16:creationId xmlns="" xmlns:a16="http://schemas.microsoft.com/office/drawing/2014/main" id="{DEBB056C-C469-4CF4-9115-6A75AE76A65A}"/>
              </a:ext>
            </a:extLst>
          </p:cNvPr>
          <p:cNvSpPr txBox="1"/>
          <p:nvPr/>
        </p:nvSpPr>
        <p:spPr>
          <a:xfrm>
            <a:off x="6070600" y="4174734"/>
            <a:ext cx="2318460" cy="931024"/>
          </a:xfrm>
          <a:prstGeom prst="rect">
            <a:avLst/>
          </a:prstGeom>
          <a:noFill/>
        </p:spPr>
        <p:txBody>
          <a:bodyPr wrap="square" lIns="68580" tIns="34290" rIns="68580" bIns="34290" rtlCol="0">
            <a:spAutoFit/>
          </a:bodyPr>
          <a:lstStyle/>
          <a:p>
            <a:pPr marL="0" lvl="1" algn="ctr"/>
            <a:r>
              <a:rPr lang="zh-CN" altLang="en-US" sz="2800" b="1" dirty="0">
                <a:solidFill>
                  <a:srgbClr val="002060"/>
                </a:solidFill>
                <a:latin typeface="微軟正黑體" panose="020B0604030504040204" pitchFamily="34" charset="-120"/>
                <a:ea typeface="微軟正黑體" panose="020B0604030504040204" pitchFamily="34" charset="-120"/>
              </a:rPr>
              <a:t>執行及成效</a:t>
            </a:r>
            <a:endParaRPr lang="en-US" altLang="zh-CN" sz="2800" b="1" dirty="0">
              <a:solidFill>
                <a:srgbClr val="002060"/>
              </a:solidFill>
              <a:latin typeface="微軟正黑體" panose="020B0604030504040204" pitchFamily="34" charset="-120"/>
              <a:ea typeface="微軟正黑體" panose="020B0604030504040204" pitchFamily="34" charset="-120"/>
            </a:endParaRPr>
          </a:p>
          <a:p>
            <a:pPr marL="0" lvl="1" algn="ctr"/>
            <a:r>
              <a:rPr lang="en-US" altLang="zh-CN" sz="1400" dirty="0">
                <a:solidFill>
                  <a:srgbClr val="2F5EB0"/>
                </a:solidFill>
                <a:latin typeface="Calibri" panose="020F0502020204030204" pitchFamily="34" charset="0"/>
                <a:ea typeface="微软雅黑" panose="020B0503020204020204" pitchFamily="34" charset="-122"/>
                <a:cs typeface="Calibri" panose="020F0502020204030204" pitchFamily="34" charset="0"/>
              </a:rPr>
              <a:t>Implementation and Effectiveness</a:t>
            </a:r>
            <a:endParaRPr lang="zh-CN" altLang="en-US" sz="1400" dirty="0">
              <a:solidFill>
                <a:srgbClr val="2F5EB0"/>
              </a:solidFill>
              <a:latin typeface="Calibri" panose="020F0502020204030204" pitchFamily="34" charset="0"/>
              <a:ea typeface="微软雅黑" panose="020B0503020204020204" pitchFamily="34" charset="-122"/>
              <a:cs typeface="Calibri" panose="020F0502020204030204" pitchFamily="34" charset="0"/>
            </a:endParaRPr>
          </a:p>
        </p:txBody>
      </p:sp>
      <p:sp>
        <p:nvSpPr>
          <p:cNvPr id="74" name="文本框 9">
            <a:extLst>
              <a:ext uri="{FF2B5EF4-FFF2-40B4-BE49-F238E27FC236}">
                <a16:creationId xmlns="" xmlns:a16="http://schemas.microsoft.com/office/drawing/2014/main" id="{E02F17B6-2D9A-4B6F-9F36-693205EA7CA9}"/>
              </a:ext>
            </a:extLst>
          </p:cNvPr>
          <p:cNvSpPr txBox="1"/>
          <p:nvPr/>
        </p:nvSpPr>
        <p:spPr>
          <a:xfrm>
            <a:off x="8710373" y="4174734"/>
            <a:ext cx="2102492" cy="715581"/>
          </a:xfrm>
          <a:prstGeom prst="rect">
            <a:avLst/>
          </a:prstGeom>
          <a:noFill/>
        </p:spPr>
        <p:txBody>
          <a:bodyPr wrap="square" lIns="68580" tIns="34290" rIns="68580" bIns="34290" rtlCol="0">
            <a:spAutoFit/>
          </a:bodyPr>
          <a:lstStyle/>
          <a:p>
            <a:pPr marL="0" lvl="1" algn="ctr"/>
            <a:r>
              <a:rPr lang="zh-CN" altLang="en-US" sz="2800" b="1" dirty="0">
                <a:solidFill>
                  <a:srgbClr val="002060"/>
                </a:solidFill>
                <a:latin typeface="微軟正黑體" panose="020B0604030504040204" pitchFamily="34" charset="-120"/>
                <a:ea typeface="微軟正黑體" panose="020B0604030504040204" pitchFamily="34" charset="-120"/>
              </a:rPr>
              <a:t>未來暢想</a:t>
            </a:r>
            <a:endParaRPr lang="en-US" altLang="zh-CN" sz="2800" b="1" dirty="0">
              <a:solidFill>
                <a:srgbClr val="002060"/>
              </a:solidFill>
              <a:latin typeface="微軟正黑體" panose="020B0604030504040204" pitchFamily="34" charset="-120"/>
              <a:ea typeface="微軟正黑體" panose="020B0604030504040204" pitchFamily="34" charset="-120"/>
            </a:endParaRPr>
          </a:p>
          <a:p>
            <a:pPr marL="0" lvl="1" algn="ctr"/>
            <a:r>
              <a:rPr lang="en-US" altLang="zh-CN" sz="1400" dirty="0">
                <a:solidFill>
                  <a:srgbClr val="2F5EB0"/>
                </a:solidFill>
                <a:latin typeface="Calibri" panose="020F0502020204030204" pitchFamily="34" charset="0"/>
                <a:ea typeface="微软雅黑" panose="020B0503020204020204" pitchFamily="34" charset="-122"/>
                <a:cs typeface="Calibri" panose="020F0502020204030204" pitchFamily="34" charset="0"/>
              </a:rPr>
              <a:t>Think about Future</a:t>
            </a:r>
            <a:endParaRPr lang="zh-CN" altLang="en-US" sz="1400" dirty="0">
              <a:solidFill>
                <a:srgbClr val="2F5EB0"/>
              </a:solidFill>
              <a:latin typeface="Calibri" panose="020F0502020204030204" pitchFamily="34" charset="0"/>
              <a:ea typeface="微软雅黑" panose="020B0503020204020204" pitchFamily="34" charset="-122"/>
              <a:cs typeface="Calibri" panose="020F0502020204030204" pitchFamily="34" charset="0"/>
            </a:endParaRPr>
          </a:p>
        </p:txBody>
      </p:sp>
      <p:grpSp>
        <p:nvGrpSpPr>
          <p:cNvPr id="75" name="群組 74"/>
          <p:cNvGrpSpPr/>
          <p:nvPr/>
        </p:nvGrpSpPr>
        <p:grpSpPr>
          <a:xfrm>
            <a:off x="4155965" y="2996953"/>
            <a:ext cx="1183682" cy="1067501"/>
            <a:chOff x="4161254" y="2996953"/>
            <a:chExt cx="1183682" cy="1067501"/>
          </a:xfrm>
        </p:grpSpPr>
        <p:sp>
          <p:nvSpPr>
            <p:cNvPr id="76" name="Freeform 5">
              <a:extLst>
                <a:ext uri="{FF2B5EF4-FFF2-40B4-BE49-F238E27FC236}">
                  <a16:creationId xmlns="" xmlns:a16="http://schemas.microsoft.com/office/drawing/2014/main" id="{4168638D-EC02-42E1-AA46-07EBB4FC7794}"/>
                </a:ext>
              </a:extLst>
            </p:cNvPr>
            <p:cNvSpPr/>
            <p:nvPr/>
          </p:nvSpPr>
          <p:spPr bwMode="auto">
            <a:xfrm>
              <a:off x="4161254" y="2996953"/>
              <a:ext cx="1183682" cy="1067501"/>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3870E8"/>
                </a:gs>
                <a:gs pos="68800">
                  <a:srgbClr val="84C9E2"/>
                </a:gs>
                <a:gs pos="100000">
                  <a:srgbClr val="A7F2E0"/>
                </a:gs>
              </a:gsLst>
              <a:lin ang="5400000" scaled="1"/>
            </a:gradFill>
            <a:ln w="9525" cap="flat">
              <a:noFill/>
              <a:prstDash val="solid"/>
              <a:miter lim="800000"/>
            </a:ln>
            <a:effectLst>
              <a:innerShdw blurRad="63500" dist="50800" dir="2700000">
                <a:srgbClr val="3C80E2">
                  <a:alpha val="50000"/>
                </a:srgbClr>
              </a:innerShdw>
            </a:effectLst>
          </p:spPr>
          <p:txBody>
            <a:bodyPr vert="horz" wrap="square" lIns="91440" tIns="45720" rIns="91440" bIns="45720" numCol="1" anchor="t" anchorCtr="0" compatLnSpc="1"/>
            <a:lstStyle/>
            <a:p>
              <a:endParaRPr lang="zh-CN" altLang="en-US">
                <a:solidFill>
                  <a:srgbClr val="3CCCC7"/>
                </a:solidFill>
              </a:endParaRPr>
            </a:p>
          </p:txBody>
        </p:sp>
        <p:sp>
          <p:nvSpPr>
            <p:cNvPr id="77" name="KSO_Shape">
              <a:extLst>
                <a:ext uri="{FF2B5EF4-FFF2-40B4-BE49-F238E27FC236}">
                  <a16:creationId xmlns="" xmlns:a16="http://schemas.microsoft.com/office/drawing/2014/main" id="{26C0BDBB-4FD9-4AB8-9C6C-E38125C16645}"/>
                </a:ext>
              </a:extLst>
            </p:cNvPr>
            <p:cNvSpPr/>
            <p:nvPr/>
          </p:nvSpPr>
          <p:spPr bwMode="auto">
            <a:xfrm>
              <a:off x="4457808" y="3282329"/>
              <a:ext cx="585515" cy="44413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outerShdw blurRad="50800" dist="38100" dir="2700000" algn="tl" rotWithShape="0">
                <a:schemeClr val="accent1">
                  <a:lumMod val="50000"/>
                  <a:alpha val="40000"/>
                </a:schemeClr>
              </a:outerShdw>
            </a:effec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grpSp>
      <p:grpSp>
        <p:nvGrpSpPr>
          <p:cNvPr id="78" name="群組 77"/>
          <p:cNvGrpSpPr/>
          <p:nvPr/>
        </p:nvGrpSpPr>
        <p:grpSpPr>
          <a:xfrm>
            <a:off x="1656316" y="2996953"/>
            <a:ext cx="1183682" cy="1067501"/>
            <a:chOff x="1656316" y="2996953"/>
            <a:chExt cx="1183682" cy="1067501"/>
          </a:xfrm>
        </p:grpSpPr>
        <p:sp>
          <p:nvSpPr>
            <p:cNvPr id="79" name="Freeform 5">
              <a:extLst>
                <a:ext uri="{FF2B5EF4-FFF2-40B4-BE49-F238E27FC236}">
                  <a16:creationId xmlns="" xmlns:a16="http://schemas.microsoft.com/office/drawing/2014/main" id="{609283B7-8638-4BAF-97FC-6E817897529A}"/>
                </a:ext>
              </a:extLst>
            </p:cNvPr>
            <p:cNvSpPr/>
            <p:nvPr/>
          </p:nvSpPr>
          <p:spPr bwMode="auto">
            <a:xfrm>
              <a:off x="1656316" y="2996953"/>
              <a:ext cx="1183682" cy="1067501"/>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adFill>
              <a:gsLst>
                <a:gs pos="0">
                  <a:srgbClr val="3870E8"/>
                </a:gs>
                <a:gs pos="68800">
                  <a:srgbClr val="84C9E2"/>
                </a:gs>
                <a:gs pos="100000">
                  <a:srgbClr val="A7F2E0"/>
                </a:gs>
              </a:gsLst>
              <a:lin ang="5400000" scaled="1"/>
            </a:gradFill>
            <a:ln w="9525" cap="flat">
              <a:noFill/>
              <a:prstDash val="solid"/>
              <a:miter lim="800000"/>
            </a:ln>
            <a:effectLst>
              <a:innerShdw blurRad="63500" dist="50800" dir="2700000">
                <a:srgbClr val="3C80E2">
                  <a:alpha val="50000"/>
                </a:srgbClr>
              </a:innerShdw>
            </a:effectLst>
          </p:spPr>
          <p:txBody>
            <a:bodyPr vert="horz" wrap="square" lIns="91440" tIns="45720" rIns="91440" bIns="45720" numCol="1" anchor="t" anchorCtr="0" compatLnSpc="1"/>
            <a:lstStyle/>
            <a:p>
              <a:endParaRPr lang="zh-CN" altLang="en-US">
                <a:solidFill>
                  <a:srgbClr val="3CCCC7"/>
                </a:solidFill>
              </a:endParaRPr>
            </a:p>
          </p:txBody>
        </p:sp>
        <p:sp>
          <p:nvSpPr>
            <p:cNvPr id="80" name="KSO_Shape">
              <a:extLst>
                <a:ext uri="{FF2B5EF4-FFF2-40B4-BE49-F238E27FC236}">
                  <a16:creationId xmlns="" xmlns:a16="http://schemas.microsoft.com/office/drawing/2014/main" id="{0C7692F0-5C1F-4F94-9477-1489BB79B3CF}"/>
                </a:ext>
              </a:extLst>
            </p:cNvPr>
            <p:cNvSpPr/>
            <p:nvPr/>
          </p:nvSpPr>
          <p:spPr bwMode="auto">
            <a:xfrm>
              <a:off x="1961097" y="3322023"/>
              <a:ext cx="599451" cy="457301"/>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ffectLst>
              <a:outerShdw blurRad="50800" dist="38100" dir="2700000" algn="tl" rotWithShape="0">
                <a:schemeClr val="accent1">
                  <a:lumMod val="50000"/>
                  <a:alpha val="40000"/>
                </a:schemeClr>
              </a:outerShdw>
            </a:effec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cxnSp>
        <p:nvCxnSpPr>
          <p:cNvPr id="81" name="直接连接符 32">
            <a:extLst>
              <a:ext uri="{FF2B5EF4-FFF2-40B4-BE49-F238E27FC236}">
                <a16:creationId xmlns="" xmlns:a16="http://schemas.microsoft.com/office/drawing/2014/main" id="{5A7D1BE2-215A-4919-9E4C-2100B1D65064}"/>
              </a:ext>
            </a:extLst>
          </p:cNvPr>
          <p:cNvCxnSpPr>
            <a:cxnSpLocks/>
          </p:cNvCxnSpPr>
          <p:nvPr/>
        </p:nvCxnSpPr>
        <p:spPr>
          <a:xfrm flipV="1">
            <a:off x="2922399" y="3524354"/>
            <a:ext cx="1138654" cy="6823"/>
          </a:xfrm>
          <a:prstGeom prst="line">
            <a:avLst/>
          </a:prstGeom>
          <a:ln>
            <a:round/>
            <a:headEnd type="oval"/>
            <a:tailEnd type="oval"/>
          </a:ln>
        </p:spPr>
        <p:style>
          <a:lnRef idx="1">
            <a:schemeClr val="accent1"/>
          </a:lnRef>
          <a:fillRef idx="0">
            <a:schemeClr val="accent1"/>
          </a:fillRef>
          <a:effectRef idx="0">
            <a:schemeClr val="accent1"/>
          </a:effectRef>
          <a:fontRef idx="minor">
            <a:schemeClr val="tx1"/>
          </a:fontRef>
        </p:style>
      </p:cxnSp>
      <p:cxnSp>
        <p:nvCxnSpPr>
          <p:cNvPr id="82" name="直接连接符 33">
            <a:extLst>
              <a:ext uri="{FF2B5EF4-FFF2-40B4-BE49-F238E27FC236}">
                <a16:creationId xmlns="" xmlns:a16="http://schemas.microsoft.com/office/drawing/2014/main" id="{4598BD55-D93B-49EA-8DA4-CF9A38E8ED1A}"/>
              </a:ext>
            </a:extLst>
          </p:cNvPr>
          <p:cNvCxnSpPr>
            <a:cxnSpLocks/>
          </p:cNvCxnSpPr>
          <p:nvPr/>
        </p:nvCxnSpPr>
        <p:spPr>
          <a:xfrm flipV="1">
            <a:off x="5418054" y="3524354"/>
            <a:ext cx="1138654" cy="6823"/>
          </a:xfrm>
          <a:prstGeom prst="line">
            <a:avLst/>
          </a:prstGeom>
          <a:ln>
            <a:round/>
            <a:headEnd type="oval"/>
            <a:tailEnd type="oval"/>
          </a:ln>
        </p:spPr>
        <p:style>
          <a:lnRef idx="1">
            <a:schemeClr val="accent1"/>
          </a:lnRef>
          <a:fillRef idx="0">
            <a:schemeClr val="accent1"/>
          </a:fillRef>
          <a:effectRef idx="0">
            <a:schemeClr val="accent1"/>
          </a:effectRef>
          <a:fontRef idx="minor">
            <a:schemeClr val="tx1"/>
          </a:fontRef>
        </p:style>
      </p:cxnSp>
      <p:cxnSp>
        <p:nvCxnSpPr>
          <p:cNvPr id="83" name="直接连接符 34">
            <a:extLst>
              <a:ext uri="{FF2B5EF4-FFF2-40B4-BE49-F238E27FC236}">
                <a16:creationId xmlns="" xmlns:a16="http://schemas.microsoft.com/office/drawing/2014/main" id="{0543FA95-5F19-4036-9965-F0D805E4B729}"/>
              </a:ext>
            </a:extLst>
          </p:cNvPr>
          <p:cNvCxnSpPr>
            <a:cxnSpLocks/>
          </p:cNvCxnSpPr>
          <p:nvPr/>
        </p:nvCxnSpPr>
        <p:spPr>
          <a:xfrm flipV="1">
            <a:off x="7913708" y="3524354"/>
            <a:ext cx="1138654" cy="6823"/>
          </a:xfrm>
          <a:prstGeom prst="line">
            <a:avLst/>
          </a:prstGeom>
          <a:ln>
            <a:round/>
            <a:headEnd type="oval"/>
            <a:tailEnd type="oval"/>
          </a:ln>
        </p:spPr>
        <p:style>
          <a:lnRef idx="1">
            <a:schemeClr val="accent1"/>
          </a:lnRef>
          <a:fillRef idx="0">
            <a:schemeClr val="accent1"/>
          </a:fillRef>
          <a:effectRef idx="0">
            <a:schemeClr val="accent1"/>
          </a:effectRef>
          <a:fontRef idx="minor">
            <a:schemeClr val="tx1"/>
          </a:fontRef>
        </p:style>
      </p:cxnSp>
      <p:sp>
        <p:nvSpPr>
          <p:cNvPr id="84" name="半框架 83"/>
          <p:cNvSpPr/>
          <p:nvPr/>
        </p:nvSpPr>
        <p:spPr>
          <a:xfrm rot="13500000">
            <a:off x="4724671" y="-1371329"/>
            <a:ext cx="2742658" cy="2742658"/>
          </a:xfrm>
          <a:prstGeom prst="halfFrame">
            <a:avLst/>
          </a:prstGeom>
          <a:gradFill>
            <a:gsLst>
              <a:gs pos="0">
                <a:srgbClr val="2A5CEA">
                  <a:alpha val="80000"/>
                </a:srgbClr>
              </a:gs>
              <a:gs pos="100000">
                <a:srgbClr val="06F07D">
                  <a:alpha val="20000"/>
                </a:srgbClr>
              </a:gs>
            </a:gsLst>
            <a:lin ang="5400000" scaled="1"/>
          </a:gradFill>
          <a:ln>
            <a:noFill/>
          </a:ln>
          <a:effectLst>
            <a:outerShdw blurRad="254000" dist="25400" dir="5400000" sx="67000" sy="67000" algn="t" rotWithShape="0">
              <a:srgbClr val="003399">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5" name="半框架 84"/>
          <p:cNvSpPr/>
          <p:nvPr/>
        </p:nvSpPr>
        <p:spPr>
          <a:xfrm rot="13500000">
            <a:off x="4724670" y="-1371330"/>
            <a:ext cx="2742659" cy="2742659"/>
          </a:xfrm>
          <a:prstGeom prst="halfFrame">
            <a:avLst>
              <a:gd name="adj1" fmla="val 32991"/>
              <a:gd name="adj2" fmla="val 0"/>
            </a:avLst>
          </a:prstGeom>
          <a:gradFill>
            <a:gsLst>
              <a:gs pos="0">
                <a:srgbClr val="2A5CEA">
                  <a:alpha val="70000"/>
                </a:srgbClr>
              </a:gs>
              <a:gs pos="93000">
                <a:srgbClr val="06F07D">
                  <a:alpha val="0"/>
                </a:srgb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6" name="TextBox 59">
            <a:extLst>
              <a:ext uri="{FF2B5EF4-FFF2-40B4-BE49-F238E27FC236}">
                <a16:creationId xmlns="" xmlns:a16="http://schemas.microsoft.com/office/drawing/2014/main" id="{7A44C931-64EF-4105-825E-A3B752EF0A07}"/>
              </a:ext>
            </a:extLst>
          </p:cNvPr>
          <p:cNvSpPr txBox="1">
            <a:spLocks noChangeArrowheads="1"/>
          </p:cNvSpPr>
          <p:nvPr/>
        </p:nvSpPr>
        <p:spPr bwMode="auto">
          <a:xfrm>
            <a:off x="4440247" y="1077692"/>
            <a:ext cx="3311506" cy="720000"/>
          </a:xfrm>
          <a:prstGeom prst="rect">
            <a:avLst/>
          </a:prstGeom>
          <a:noFill/>
          <a:ln>
            <a:noFill/>
          </a:ln>
        </p:spPr>
        <p:txBody>
          <a:bodyPr wrap="squar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a:lnSpc>
                <a:spcPct val="120000"/>
              </a:lnSpc>
              <a:defRPr/>
            </a:pPr>
            <a:r>
              <a:rPr lang="en-US" altLang="zh-CN" sz="2000" kern="0" dirty="0">
                <a:solidFill>
                  <a:schemeClr val="bg1"/>
                </a:solidFill>
                <a:latin typeface="Calibri" panose="020F0502020204030204" pitchFamily="34" charset="0"/>
                <a:ea typeface="微软雅黑" panose="020B0503020204020204" pitchFamily="34" charset="-122"/>
                <a:cs typeface="Calibri" panose="020F0502020204030204" pitchFamily="34" charset="0"/>
              </a:rPr>
              <a:t>CONTENTS</a:t>
            </a:r>
            <a:endParaRPr lang="en-US" altLang="zh-CN" sz="2000" b="1" kern="0" dirty="0">
              <a:solidFill>
                <a:schemeClr val="bg1"/>
              </a:solidFill>
              <a:latin typeface="Calibri" panose="020F0502020204030204" pitchFamily="34" charset="0"/>
              <a:ea typeface="微软雅黑" panose="020B0503020204020204" pitchFamily="34" charset="-122"/>
              <a:cs typeface="Calibri" panose="020F0502020204030204" pitchFamily="34" charset="0"/>
            </a:endParaRPr>
          </a:p>
        </p:txBody>
      </p:sp>
      <p:sp>
        <p:nvSpPr>
          <p:cNvPr id="87" name="TextBox 59">
            <a:extLst>
              <a:ext uri="{FF2B5EF4-FFF2-40B4-BE49-F238E27FC236}">
                <a16:creationId xmlns="" xmlns:a16="http://schemas.microsoft.com/office/drawing/2014/main" id="{04E96645-E7A2-477C-B6E1-B4387C6DE432}"/>
              </a:ext>
            </a:extLst>
          </p:cNvPr>
          <p:cNvSpPr txBox="1">
            <a:spLocks noChangeArrowheads="1"/>
          </p:cNvSpPr>
          <p:nvPr/>
        </p:nvSpPr>
        <p:spPr bwMode="auto">
          <a:xfrm>
            <a:off x="4440247" y="395417"/>
            <a:ext cx="3311506" cy="792000"/>
          </a:xfrm>
          <a:prstGeom prst="rect">
            <a:avLst/>
          </a:prstGeom>
          <a:noFill/>
          <a:ln>
            <a:noFill/>
          </a:ln>
        </p:spPr>
        <p:txBody>
          <a:bodyPr wrap="squar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a:lnSpc>
                <a:spcPct val="120000"/>
              </a:lnSpc>
              <a:defRPr/>
            </a:pPr>
            <a:r>
              <a:rPr lang="zh-CN" altLang="en-US" sz="4800" b="1" kern="0" dirty="0">
                <a:solidFill>
                  <a:schemeClr val="bg1"/>
                </a:solidFill>
                <a:latin typeface="微軟正黑體" panose="020B0604030504040204" pitchFamily="34" charset="-120"/>
                <a:ea typeface="微軟正黑體" panose="020B0604030504040204" pitchFamily="34" charset="-120"/>
              </a:rPr>
              <a:t>目錄</a:t>
            </a:r>
            <a:endParaRPr lang="en-US" altLang="ko-KR" sz="4000" kern="0" dirty="0">
              <a:solidFill>
                <a:srgbClr val="2F5EB0"/>
              </a:solidFill>
              <a:ea typeface="微软雅黑" panose="020B0503020204020204" pitchFamily="34" charset="-122"/>
            </a:endParaRPr>
          </a:p>
        </p:txBody>
      </p:sp>
      <p:sp>
        <p:nvSpPr>
          <p:cNvPr id="88" name="橢圓 87"/>
          <p:cNvSpPr/>
          <p:nvPr/>
        </p:nvSpPr>
        <p:spPr>
          <a:xfrm rot="15248400">
            <a:off x="10874191" y="495787"/>
            <a:ext cx="521429" cy="521429"/>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35658997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群組 26"/>
          <p:cNvGrpSpPr/>
          <p:nvPr/>
        </p:nvGrpSpPr>
        <p:grpSpPr>
          <a:xfrm>
            <a:off x="0" y="0"/>
            <a:ext cx="12484889" cy="6858001"/>
            <a:chOff x="0" y="0"/>
            <a:chExt cx="12484889" cy="6858001"/>
          </a:xfrm>
        </p:grpSpPr>
        <p:sp>
          <p:nvSpPr>
            <p:cNvPr id="29" name="矩形 28"/>
            <p:cNvSpPr/>
            <p:nvPr/>
          </p:nvSpPr>
          <p:spPr>
            <a:xfrm>
              <a:off x="0" y="3629"/>
              <a:ext cx="12192000" cy="6854372"/>
            </a:xfrm>
            <a:prstGeom prst="rect">
              <a:avLst/>
            </a:prstGeom>
            <a:blipFill dpi="0" rotWithShape="0">
              <a:blip r:embed="rId3">
                <a:alphaModFix amt="90000"/>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0" name="矩形 29"/>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31" name="圖片 30"/>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40" name="橢圓 39"/>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2" name="圓角矩形 31"/>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3" name="文字方塊 32"/>
          <p:cNvSpPr txBox="1"/>
          <p:nvPr/>
        </p:nvSpPr>
        <p:spPr>
          <a:xfrm>
            <a:off x="658482" y="103023"/>
            <a:ext cx="1620957" cy="523220"/>
          </a:xfrm>
          <a:prstGeom prst="rect">
            <a:avLst/>
          </a:prstGeom>
          <a:noFill/>
        </p:spPr>
        <p:txBody>
          <a:bodyPr wrap="none" rtlCol="0">
            <a:spAutoFit/>
          </a:bodyPr>
          <a:lstStyle/>
          <a:p>
            <a:r>
              <a:rPr lang="zh-CN" altLang="en-US" sz="2800" b="1" dirty="0">
                <a:solidFill>
                  <a:srgbClr val="002060"/>
                </a:solidFill>
                <a:latin typeface="微軟正黑體" panose="020B0604030504040204" pitchFamily="34" charset="-120"/>
                <a:ea typeface="微軟正黑體" panose="020B0604030504040204" pitchFamily="34" charset="-120"/>
              </a:rPr>
              <a:t>未來展望</a:t>
            </a:r>
          </a:p>
        </p:txBody>
      </p:sp>
      <p:pic>
        <p:nvPicPr>
          <p:cNvPr id="34" name="圖片 3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39" name="橢圓 38"/>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1" name="矩形: 圆角 26">
            <a:extLst>
              <a:ext uri="{FF2B5EF4-FFF2-40B4-BE49-F238E27FC236}">
                <a16:creationId xmlns="" xmlns:a16="http://schemas.microsoft.com/office/drawing/2014/main" id="{8290327D-0C7C-CF54-C51E-39E421B8098D}"/>
              </a:ext>
            </a:extLst>
          </p:cNvPr>
          <p:cNvSpPr/>
          <p:nvPr/>
        </p:nvSpPr>
        <p:spPr>
          <a:xfrm>
            <a:off x="400044" y="837692"/>
            <a:ext cx="11385556" cy="1460595"/>
          </a:xfrm>
          <a:prstGeom prst="roundRect">
            <a:avLst>
              <a:gd name="adj" fmla="val 2860"/>
            </a:avLst>
          </a:prstGeom>
          <a:gradFill>
            <a:gsLst>
              <a:gs pos="0">
                <a:srgbClr val="9EBAF4">
                  <a:alpha val="40000"/>
                </a:srgbClr>
              </a:gs>
              <a:gs pos="100000">
                <a:srgbClr val="D4E7F7">
                  <a:alpha val="70000"/>
                </a:srgbClr>
              </a:gs>
            </a:gsLst>
            <a:lin ang="10800000" scaled="1"/>
          </a:gradFill>
          <a:ln w="1524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3065522" y="1771788"/>
            <a:ext cx="8505934" cy="369332"/>
          </a:xfrm>
          <a:prstGeom prst="rect">
            <a:avLst/>
          </a:prstGeom>
          <a:ln>
            <a:noFill/>
          </a:ln>
        </p:spPr>
        <p:txBody>
          <a:bodyPr wrap="square">
            <a:spAutoFit/>
          </a:bodyPr>
          <a:lstStyle/>
          <a:p>
            <a:r>
              <a:rPr lang="zh-CN" altLang="en-US" b="1" dirty="0" smtClean="0">
                <a:solidFill>
                  <a:srgbClr val="002060"/>
                </a:solidFill>
                <a:latin typeface="微軟正黑體" panose="020B0604030504040204" pitchFamily="34" charset="-120"/>
                <a:ea typeface="微軟正黑體" panose="020B0604030504040204" pitchFamily="34" charset="-120"/>
              </a:rPr>
              <a:t>依賴資料來源</a:t>
            </a:r>
            <a:r>
              <a:rPr lang="zh-CN" altLang="en-US" dirty="0" smtClean="0">
                <a:solidFill>
                  <a:srgbClr val="002060"/>
                </a:solidFill>
                <a:latin typeface="微軟正黑體" panose="020B0604030504040204" pitchFamily="34" charset="-120"/>
                <a:ea typeface="微軟正黑體" panose="020B0604030504040204" pitchFamily="34" charset="-120"/>
              </a:rPr>
              <a:t>：</a:t>
            </a:r>
            <a:r>
              <a:rPr lang="zh-CN" altLang="en-US" sz="1600" dirty="0" smtClean="0">
                <a:solidFill>
                  <a:srgbClr val="002060"/>
                </a:solidFill>
                <a:latin typeface="微軟正黑體" panose="020B0604030504040204" pitchFamily="34" charset="-120"/>
                <a:ea typeface="微軟正黑體" panose="020B0604030504040204" pitchFamily="34" charset="-120"/>
              </a:rPr>
              <a:t>工站源資料存在較多缺失、不完整數據時，可能對分析結果造成影響</a:t>
            </a:r>
            <a:endParaRPr lang="en-US" altLang="zh-CN" dirty="0">
              <a:solidFill>
                <a:srgbClr val="002060"/>
              </a:solidFill>
              <a:latin typeface="微軟正黑體" panose="020B0604030504040204" pitchFamily="34" charset="-120"/>
              <a:ea typeface="微軟正黑體" panose="020B0604030504040204" pitchFamily="34" charset="-120"/>
            </a:endParaRPr>
          </a:p>
        </p:txBody>
      </p:sp>
      <p:sp>
        <p:nvSpPr>
          <p:cNvPr id="10" name="矩形 9"/>
          <p:cNvSpPr/>
          <p:nvPr/>
        </p:nvSpPr>
        <p:spPr>
          <a:xfrm>
            <a:off x="3076610" y="995490"/>
            <a:ext cx="8505934" cy="369332"/>
          </a:xfrm>
          <a:prstGeom prst="rect">
            <a:avLst/>
          </a:prstGeom>
          <a:ln>
            <a:noFill/>
          </a:ln>
        </p:spPr>
        <p:txBody>
          <a:bodyPr wrap="square">
            <a:spAutoFit/>
          </a:bodyPr>
          <a:lstStyle/>
          <a:p>
            <a:r>
              <a:rPr lang="zh-CN" altLang="en-US" b="1" dirty="0" smtClean="0">
                <a:solidFill>
                  <a:srgbClr val="002060"/>
                </a:solidFill>
                <a:latin typeface="微軟正黑體" panose="020B0604030504040204" pitchFamily="34" charset="-120"/>
                <a:ea typeface="微軟正黑體" panose="020B0604030504040204" pitchFamily="34" charset="-120"/>
              </a:rPr>
              <a:t>可操作性不足</a:t>
            </a:r>
            <a:r>
              <a:rPr lang="zh-CN" altLang="en-US" dirty="0" smtClean="0">
                <a:solidFill>
                  <a:srgbClr val="002060"/>
                </a:solidFill>
                <a:latin typeface="微軟正黑體" panose="020B0604030504040204" pitchFamily="34" charset="-120"/>
                <a:ea typeface="微軟正黑體" panose="020B0604030504040204" pitchFamily="34" charset="-120"/>
              </a:rPr>
              <a:t>：</a:t>
            </a:r>
            <a:r>
              <a:rPr lang="zh-CN" altLang="en-US" sz="1600" dirty="0" smtClean="0">
                <a:solidFill>
                  <a:srgbClr val="002060"/>
                </a:solidFill>
                <a:latin typeface="微軟正黑體" panose="020B0604030504040204" pitchFamily="34" charset="-120"/>
                <a:ea typeface="微軟正黑體" panose="020B0604030504040204" pitchFamily="34" charset="-120"/>
              </a:rPr>
              <a:t>不能根據需求和偏好自由配置和定制報告及視覺化效果</a:t>
            </a:r>
            <a:endParaRPr lang="en-US" altLang="zh-CN" sz="1600" dirty="0" smtClean="0">
              <a:solidFill>
                <a:srgbClr val="002060"/>
              </a:solidFill>
              <a:latin typeface="微軟正黑體" panose="020B0604030504040204" pitchFamily="34" charset="-120"/>
              <a:ea typeface="微軟正黑體" panose="020B0604030504040204" pitchFamily="34" charset="-120"/>
            </a:endParaRPr>
          </a:p>
        </p:txBody>
      </p:sp>
      <p:sp>
        <p:nvSpPr>
          <p:cNvPr id="48" name="矩形: 圆角 26">
            <a:extLst>
              <a:ext uri="{FF2B5EF4-FFF2-40B4-BE49-F238E27FC236}">
                <a16:creationId xmlns="" xmlns:a16="http://schemas.microsoft.com/office/drawing/2014/main" id="{8290327D-0C7C-CF54-C51E-39E421B8098D}"/>
              </a:ext>
            </a:extLst>
          </p:cNvPr>
          <p:cNvSpPr/>
          <p:nvPr/>
        </p:nvSpPr>
        <p:spPr>
          <a:xfrm>
            <a:off x="396563" y="2486075"/>
            <a:ext cx="11385556" cy="4051270"/>
          </a:xfrm>
          <a:prstGeom prst="roundRect">
            <a:avLst>
              <a:gd name="adj" fmla="val 2860"/>
            </a:avLst>
          </a:prstGeom>
          <a:gradFill>
            <a:gsLst>
              <a:gs pos="0">
                <a:srgbClr val="9EBAF4">
                  <a:alpha val="40000"/>
                </a:srgbClr>
              </a:gs>
              <a:gs pos="100000">
                <a:srgbClr val="D4E7F7">
                  <a:alpha val="70000"/>
                </a:srgbClr>
              </a:gs>
            </a:gsLst>
            <a:lin ang="10800000" scaled="1"/>
          </a:gradFill>
          <a:ln w="1524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3065521" y="2688596"/>
            <a:ext cx="7968343" cy="720197"/>
          </a:xfrm>
          <a:prstGeom prst="rect">
            <a:avLst/>
          </a:prstGeom>
          <a:ln>
            <a:noFill/>
          </a:ln>
        </p:spPr>
        <p:txBody>
          <a:bodyPr wrap="square">
            <a:spAutoFit/>
          </a:bodyPr>
          <a:lstStyle/>
          <a:p>
            <a:pPr>
              <a:lnSpc>
                <a:spcPct val="120000"/>
              </a:lnSpc>
              <a:defRPr/>
            </a:pPr>
            <a:r>
              <a:rPr lang="zh-CN" altLang="en-US" b="1" dirty="0" smtClean="0">
                <a:solidFill>
                  <a:srgbClr val="002060"/>
                </a:solidFill>
                <a:latin typeface="微軟正黑體" panose="020B0604030504040204" pitchFamily="34" charset="-120"/>
                <a:ea typeface="微軟正黑體" panose="020B0604030504040204" pitchFamily="34" charset="-120"/>
              </a:rPr>
              <a:t>自動化和智慧化的報告生成</a:t>
            </a:r>
            <a:r>
              <a:rPr lang="zh-CN" altLang="en-US" dirty="0" smtClean="0">
                <a:solidFill>
                  <a:srgbClr val="002060"/>
                </a:solidFill>
                <a:latin typeface="微軟正黑體" panose="020B0604030504040204" pitchFamily="34" charset="-120"/>
                <a:ea typeface="微軟正黑體" panose="020B0604030504040204" pitchFamily="34" charset="-120"/>
              </a:rPr>
              <a:t>：</a:t>
            </a:r>
            <a:r>
              <a:rPr lang="zh-CN" altLang="en-US" sz="1600" dirty="0" smtClean="0">
                <a:solidFill>
                  <a:srgbClr val="002060"/>
                </a:solidFill>
                <a:latin typeface="微軟正黑體" panose="020B0604030504040204" pitchFamily="34" charset="-120"/>
                <a:ea typeface="微軟正黑體" panose="020B0604030504040204" pitchFamily="34" charset="-120"/>
              </a:rPr>
              <a:t>自動分析用戶資料和需求，生成視覺化報告，包含適當的圖表、統計指標和文字描述</a:t>
            </a:r>
            <a:endParaRPr lang="zh-CN" altLang="en-US" sz="1600" dirty="0">
              <a:solidFill>
                <a:srgbClr val="002060"/>
              </a:solidFill>
              <a:latin typeface="微軟正黑體" panose="020B0604030504040204" pitchFamily="34" charset="-120"/>
              <a:ea typeface="微軟正黑體" panose="020B0604030504040204" pitchFamily="34" charset="-120"/>
            </a:endParaRPr>
          </a:p>
        </p:txBody>
      </p:sp>
      <p:sp>
        <p:nvSpPr>
          <p:cNvPr id="51" name="矩形 50"/>
          <p:cNvSpPr/>
          <p:nvPr/>
        </p:nvSpPr>
        <p:spPr>
          <a:xfrm>
            <a:off x="3084099" y="3811804"/>
            <a:ext cx="7949765" cy="693395"/>
          </a:xfrm>
          <a:prstGeom prst="rect">
            <a:avLst/>
          </a:prstGeom>
          <a:ln>
            <a:noFill/>
          </a:ln>
        </p:spPr>
        <p:txBody>
          <a:bodyPr wrap="square">
            <a:spAutoFit/>
          </a:bodyPr>
          <a:lstStyle/>
          <a:p>
            <a:pPr>
              <a:lnSpc>
                <a:spcPct val="120000"/>
              </a:lnSpc>
              <a:defRPr/>
            </a:pPr>
            <a:r>
              <a:rPr lang="zh-CN" altLang="en-US" b="1" dirty="0">
                <a:solidFill>
                  <a:srgbClr val="002060"/>
                </a:solidFill>
                <a:latin typeface="微軟正黑體" panose="020B0604030504040204" pitchFamily="34" charset="-120"/>
                <a:ea typeface="微軟正黑體" panose="020B0604030504040204" pitchFamily="34" charset="-120"/>
              </a:rPr>
              <a:t>提高數據質量</a:t>
            </a:r>
            <a:r>
              <a:rPr lang="zh-CN" altLang="en-US" dirty="0">
                <a:solidFill>
                  <a:srgbClr val="002060"/>
                </a:solidFill>
                <a:latin typeface="微軟正黑體" panose="020B0604030504040204" pitchFamily="34" charset="-120"/>
                <a:ea typeface="微軟正黑體" panose="020B0604030504040204" pitchFamily="34" charset="-120"/>
              </a:rPr>
              <a:t>：</a:t>
            </a:r>
            <a:r>
              <a:rPr lang="zh-CN" altLang="en-US" sz="1600" dirty="0">
                <a:solidFill>
                  <a:srgbClr val="002060"/>
                </a:solidFill>
                <a:latin typeface="微軟正黑體" panose="020B0604030504040204" pitchFamily="34" charset="-120"/>
                <a:ea typeface="微軟正黑體" panose="020B0604030504040204" pitchFamily="34" charset="-120"/>
              </a:rPr>
              <a:t>實施數據質量檢查和數據清洗流程，制定規範的數據檢驗辦法，以保持數據的準確性和可靠性</a:t>
            </a:r>
            <a:endParaRPr lang="en-US" altLang="zh-CN" sz="1600" dirty="0">
              <a:solidFill>
                <a:srgbClr val="002060"/>
              </a:solidFill>
              <a:latin typeface="微軟正黑體" panose="020B0604030504040204" pitchFamily="34" charset="-120"/>
              <a:ea typeface="微軟正黑體" panose="020B0604030504040204" pitchFamily="34" charset="-120"/>
            </a:endParaRPr>
          </a:p>
        </p:txBody>
      </p:sp>
      <p:sp>
        <p:nvSpPr>
          <p:cNvPr id="52" name="矩形 51"/>
          <p:cNvSpPr/>
          <p:nvPr/>
        </p:nvSpPr>
        <p:spPr>
          <a:xfrm>
            <a:off x="3084099" y="4830368"/>
            <a:ext cx="7810065" cy="720197"/>
          </a:xfrm>
          <a:prstGeom prst="rect">
            <a:avLst/>
          </a:prstGeom>
          <a:ln>
            <a:noFill/>
          </a:ln>
        </p:spPr>
        <p:txBody>
          <a:bodyPr wrap="square">
            <a:spAutoFit/>
          </a:bodyPr>
          <a:lstStyle/>
          <a:p>
            <a:pPr>
              <a:lnSpc>
                <a:spcPct val="120000"/>
              </a:lnSpc>
              <a:defRPr/>
            </a:pPr>
            <a:r>
              <a:rPr lang="zh-CN" altLang="en-US" b="1" dirty="0" smtClean="0">
                <a:solidFill>
                  <a:srgbClr val="002060"/>
                </a:solidFill>
                <a:latin typeface="微軟正黑體" panose="020B0604030504040204" pitchFamily="34" charset="-120"/>
                <a:ea typeface="微軟正黑體" panose="020B0604030504040204" pitchFamily="34" charset="-120"/>
              </a:rPr>
              <a:t>更強大的資料處理和分析能力</a:t>
            </a:r>
            <a:r>
              <a:rPr lang="zh-CN" altLang="en-US" dirty="0" smtClean="0">
                <a:solidFill>
                  <a:srgbClr val="002060"/>
                </a:solidFill>
                <a:latin typeface="微軟正黑體" panose="020B0604030504040204" pitchFamily="34" charset="-120"/>
                <a:ea typeface="微軟正黑體" panose="020B0604030504040204" pitchFamily="34" charset="-120"/>
              </a:rPr>
              <a:t>：</a:t>
            </a:r>
            <a:r>
              <a:rPr lang="zh-CN" altLang="en-US" sz="1600" dirty="0" smtClean="0">
                <a:solidFill>
                  <a:srgbClr val="002060"/>
                </a:solidFill>
                <a:latin typeface="微軟正黑體" panose="020B0604030504040204" pitchFamily="34" charset="-120"/>
                <a:ea typeface="微軟正黑體" panose="020B0604030504040204" pitchFamily="34" charset="-120"/>
              </a:rPr>
              <a:t>通過優化演算法、引入分佈式運算等技術手段快速處理更大規模的數據</a:t>
            </a:r>
            <a:endParaRPr lang="en-US" altLang="zh-CN" sz="1600" dirty="0">
              <a:solidFill>
                <a:srgbClr val="002060"/>
              </a:solidFill>
              <a:latin typeface="微軟正黑體" panose="020B0604030504040204" pitchFamily="34" charset="-120"/>
              <a:ea typeface="微軟正黑體" panose="020B0604030504040204" pitchFamily="34" charset="-120"/>
            </a:endParaRPr>
          </a:p>
        </p:txBody>
      </p:sp>
      <p:sp>
        <p:nvSpPr>
          <p:cNvPr id="53" name="矩形 52"/>
          <p:cNvSpPr/>
          <p:nvPr/>
        </p:nvSpPr>
        <p:spPr>
          <a:xfrm>
            <a:off x="3084099" y="5953576"/>
            <a:ext cx="7721165" cy="369332"/>
          </a:xfrm>
          <a:prstGeom prst="rect">
            <a:avLst/>
          </a:prstGeom>
          <a:ln>
            <a:noFill/>
          </a:ln>
        </p:spPr>
        <p:txBody>
          <a:bodyPr wrap="square">
            <a:spAutoFit/>
          </a:bodyPr>
          <a:lstStyle/>
          <a:p>
            <a:pPr>
              <a:defRPr/>
            </a:pPr>
            <a:r>
              <a:rPr lang="zh-CN" altLang="en-US" b="1" dirty="0" smtClean="0">
                <a:solidFill>
                  <a:srgbClr val="002060"/>
                </a:solidFill>
                <a:latin typeface="微軟正黑體" panose="020B0604030504040204" pitchFamily="34" charset="-120"/>
                <a:ea typeface="微軟正黑體" panose="020B0604030504040204" pitchFamily="34" charset="-120"/>
              </a:rPr>
              <a:t>實時處</a:t>
            </a:r>
            <a:r>
              <a:rPr lang="zh-CN" altLang="en-US" b="1" smtClean="0">
                <a:solidFill>
                  <a:srgbClr val="002060"/>
                </a:solidFill>
                <a:latin typeface="微軟正黑體" panose="020B0604030504040204" pitchFamily="34" charset="-120"/>
                <a:ea typeface="微軟正黑體" panose="020B0604030504040204" pitchFamily="34" charset="-120"/>
              </a:rPr>
              <a:t>理</a:t>
            </a:r>
            <a:r>
              <a:rPr lang="zh-CN" altLang="en-US" smtClean="0">
                <a:solidFill>
                  <a:srgbClr val="002060"/>
                </a:solidFill>
                <a:latin typeface="微軟正黑體" panose="020B0604030504040204" pitchFamily="34" charset="-120"/>
                <a:ea typeface="微軟正黑體" panose="020B0604030504040204" pitchFamily="34" charset="-120"/>
              </a:rPr>
              <a:t>：</a:t>
            </a:r>
            <a:r>
              <a:rPr lang="zh-CN" altLang="en-US" sz="1600" smtClean="0">
                <a:solidFill>
                  <a:srgbClr val="002060"/>
                </a:solidFill>
                <a:latin typeface="微軟正黑體" panose="020B0604030504040204" pitchFamily="34" charset="-120"/>
                <a:ea typeface="微軟正黑體" panose="020B0604030504040204" pitchFamily="34" charset="-120"/>
              </a:rPr>
              <a:t>增強實時數據處理能力，支援實時拉取工站測試數據以及可視化展示</a:t>
            </a:r>
            <a:endParaRPr lang="en-US" altLang="zh-CN" sz="1600" dirty="0">
              <a:solidFill>
                <a:srgbClr val="002060"/>
              </a:solidFill>
              <a:latin typeface="微軟正黑體" panose="020B0604030504040204" pitchFamily="34" charset="-120"/>
              <a:ea typeface="微軟正黑體" panose="020B0604030504040204" pitchFamily="34" charset="-120"/>
            </a:endParaRPr>
          </a:p>
        </p:txBody>
      </p:sp>
      <p:sp>
        <p:nvSpPr>
          <p:cNvPr id="57" name="左大括弧 56"/>
          <p:cNvSpPr/>
          <p:nvPr/>
        </p:nvSpPr>
        <p:spPr>
          <a:xfrm>
            <a:off x="2628158" y="2867857"/>
            <a:ext cx="326103" cy="3304688"/>
          </a:xfrm>
          <a:prstGeom prst="leftBrace">
            <a:avLst>
              <a:gd name="adj1" fmla="val 22581"/>
              <a:gd name="adj2" fmla="val 50485"/>
            </a:avLst>
          </a:prstGeom>
          <a:ln w="19050">
            <a:solidFill>
              <a:srgbClr val="0277E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58" name="左大括弧 57"/>
          <p:cNvSpPr/>
          <p:nvPr/>
        </p:nvSpPr>
        <p:spPr>
          <a:xfrm>
            <a:off x="2628716" y="3988235"/>
            <a:ext cx="337633" cy="1180996"/>
          </a:xfrm>
          <a:prstGeom prst="leftBrace">
            <a:avLst>
              <a:gd name="adj1" fmla="val 22581"/>
              <a:gd name="adj2" fmla="val 46134"/>
            </a:avLst>
          </a:prstGeom>
          <a:ln w="19050">
            <a:solidFill>
              <a:srgbClr val="0277E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66" name="向右箭號 65"/>
          <p:cNvSpPr/>
          <p:nvPr/>
        </p:nvSpPr>
        <p:spPr>
          <a:xfrm rot="5400000">
            <a:off x="601142" y="2748021"/>
            <a:ext cx="1694222" cy="508665"/>
          </a:xfrm>
          <a:prstGeom prst="rightArrow">
            <a:avLst>
              <a:gd name="adj1" fmla="val 42506"/>
              <a:gd name="adj2" fmla="val 50000"/>
            </a:avLst>
          </a:prstGeom>
          <a:gradFill flip="none" rotWithShape="1">
            <a:gsLst>
              <a:gs pos="0">
                <a:srgbClr val="2A5CEA"/>
              </a:gs>
              <a:gs pos="100000">
                <a:srgbClr val="06F07D">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67" name="群組 66"/>
          <p:cNvGrpSpPr/>
          <p:nvPr/>
        </p:nvGrpSpPr>
        <p:grpSpPr>
          <a:xfrm>
            <a:off x="433162" y="1038519"/>
            <a:ext cx="2083734" cy="1058937"/>
            <a:chOff x="4706064" y="840691"/>
            <a:chExt cx="2083734" cy="1058937"/>
          </a:xfrm>
        </p:grpSpPr>
        <p:sp>
          <p:nvSpPr>
            <p:cNvPr id="68" name="矩形: 圆角 28">
              <a:extLst>
                <a:ext uri="{FF2B5EF4-FFF2-40B4-BE49-F238E27FC236}">
                  <a16:creationId xmlns="" xmlns:a16="http://schemas.microsoft.com/office/drawing/2014/main" id="{DF7D1828-DEF3-115D-5D43-339CD6533EE3}"/>
                </a:ext>
              </a:extLst>
            </p:cNvPr>
            <p:cNvSpPr/>
            <p:nvPr/>
          </p:nvSpPr>
          <p:spPr>
            <a:xfrm rot="10800000">
              <a:off x="4790297" y="840691"/>
              <a:ext cx="1999501" cy="1058937"/>
            </a:xfrm>
            <a:prstGeom prst="roundRect">
              <a:avLst>
                <a:gd name="adj" fmla="val 4426"/>
              </a:avLst>
            </a:prstGeom>
            <a:gradFill>
              <a:gsLst>
                <a:gs pos="1000">
                  <a:srgbClr val="0359FD"/>
                </a:gs>
                <a:gs pos="100000">
                  <a:srgbClr val="0279FE">
                    <a:alpha val="56000"/>
                  </a:srgbClr>
                </a:gs>
              </a:gsLst>
              <a:lin ang="2700000" scaled="1"/>
            </a:gradFill>
            <a:ln w="222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p>
          </p:txBody>
        </p:sp>
        <p:sp>
          <p:nvSpPr>
            <p:cNvPr id="69" name="矩形: 圆角 29">
              <a:extLst>
                <a:ext uri="{FF2B5EF4-FFF2-40B4-BE49-F238E27FC236}">
                  <a16:creationId xmlns="" xmlns:a16="http://schemas.microsoft.com/office/drawing/2014/main" id="{80ECAB2C-5E89-3D3A-08CB-494FF949773C}"/>
                </a:ext>
              </a:extLst>
            </p:cNvPr>
            <p:cNvSpPr/>
            <p:nvPr/>
          </p:nvSpPr>
          <p:spPr>
            <a:xfrm>
              <a:off x="4706064" y="1210240"/>
              <a:ext cx="2074720"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smtClean="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不足</a:t>
              </a:r>
              <a:endParaRPr lang="en-US" altLang="zh-TW" sz="24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grpSp>
      <p:sp>
        <p:nvSpPr>
          <p:cNvPr id="56" name="左大括弧 55"/>
          <p:cNvSpPr/>
          <p:nvPr/>
        </p:nvSpPr>
        <p:spPr>
          <a:xfrm>
            <a:off x="2626399" y="1113810"/>
            <a:ext cx="320606" cy="888537"/>
          </a:xfrm>
          <a:prstGeom prst="leftBrace">
            <a:avLst>
              <a:gd name="adj1" fmla="val 22581"/>
              <a:gd name="adj2" fmla="val 48770"/>
            </a:avLst>
          </a:prstGeom>
          <a:ln w="19050">
            <a:solidFill>
              <a:srgbClr val="0277E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grpSp>
        <p:nvGrpSpPr>
          <p:cNvPr id="71" name="群組 70"/>
          <p:cNvGrpSpPr/>
          <p:nvPr/>
        </p:nvGrpSpPr>
        <p:grpSpPr>
          <a:xfrm>
            <a:off x="475874" y="3988234"/>
            <a:ext cx="2074720" cy="1058937"/>
            <a:chOff x="4756599" y="840691"/>
            <a:chExt cx="2074720" cy="1058937"/>
          </a:xfrm>
        </p:grpSpPr>
        <p:sp>
          <p:nvSpPr>
            <p:cNvPr id="72" name="矩形: 圆角 28">
              <a:extLst>
                <a:ext uri="{FF2B5EF4-FFF2-40B4-BE49-F238E27FC236}">
                  <a16:creationId xmlns="" xmlns:a16="http://schemas.microsoft.com/office/drawing/2014/main" id="{DF7D1828-DEF3-115D-5D43-339CD6533EE3}"/>
                </a:ext>
              </a:extLst>
            </p:cNvPr>
            <p:cNvSpPr/>
            <p:nvPr/>
          </p:nvSpPr>
          <p:spPr>
            <a:xfrm rot="10800000">
              <a:off x="4790297" y="840691"/>
              <a:ext cx="2007325" cy="1058937"/>
            </a:xfrm>
            <a:prstGeom prst="roundRect">
              <a:avLst>
                <a:gd name="adj" fmla="val 4426"/>
              </a:avLst>
            </a:prstGeom>
            <a:gradFill>
              <a:gsLst>
                <a:gs pos="1000">
                  <a:srgbClr val="0359FD"/>
                </a:gs>
                <a:gs pos="100000">
                  <a:srgbClr val="0279FE">
                    <a:alpha val="56000"/>
                  </a:srgbClr>
                </a:gs>
              </a:gsLst>
              <a:lin ang="2700000" scaled="1"/>
            </a:gradFill>
            <a:ln w="222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p>
          </p:txBody>
        </p:sp>
        <p:sp>
          <p:nvSpPr>
            <p:cNvPr id="73" name="矩形: 圆角 29">
              <a:extLst>
                <a:ext uri="{FF2B5EF4-FFF2-40B4-BE49-F238E27FC236}">
                  <a16:creationId xmlns="" xmlns:a16="http://schemas.microsoft.com/office/drawing/2014/main" id="{80ECAB2C-5E89-3D3A-08CB-494FF949773C}"/>
                </a:ext>
              </a:extLst>
            </p:cNvPr>
            <p:cNvSpPr/>
            <p:nvPr/>
          </p:nvSpPr>
          <p:spPr>
            <a:xfrm>
              <a:off x="4756599" y="1210240"/>
              <a:ext cx="2074720"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改進和展望</a:t>
              </a:r>
            </a:p>
          </p:txBody>
        </p:sp>
      </p:grpSp>
    </p:spTree>
    <p:extLst>
      <p:ext uri="{BB962C8B-B14F-4D97-AF65-F5344CB8AC3E}">
        <p14:creationId xmlns:p14="http://schemas.microsoft.com/office/powerpoint/2010/main" val="306215970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矩形 4"/>
          <p:cNvSpPr/>
          <p:nvPr/>
        </p:nvSpPr>
        <p:spPr>
          <a:xfrm>
            <a:off x="0" y="0"/>
            <a:ext cx="12192000" cy="6858000"/>
          </a:xfrm>
          <a:prstGeom prst="rect">
            <a:avLst/>
          </a:prstGeom>
          <a:gradFill flip="none" rotWithShape="1">
            <a:gsLst>
              <a:gs pos="79000">
                <a:srgbClr val="5EAEFD">
                  <a:alpha val="0"/>
                </a:srgbClr>
              </a:gs>
              <a:gs pos="100000">
                <a:srgbClr val="0280F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6" name="群組 5"/>
          <p:cNvGrpSpPr/>
          <p:nvPr/>
        </p:nvGrpSpPr>
        <p:grpSpPr>
          <a:xfrm>
            <a:off x="1911957" y="1054101"/>
            <a:ext cx="8629042" cy="5184773"/>
            <a:chOff x="2042500" y="1248229"/>
            <a:chExt cx="8305953" cy="4990644"/>
          </a:xfrm>
        </p:grpSpPr>
        <p:sp>
          <p:nvSpPr>
            <p:cNvPr id="7" name="手繪多邊形 6"/>
            <p:cNvSpPr/>
            <p:nvPr/>
          </p:nvSpPr>
          <p:spPr>
            <a:xfrm rot="10800000">
              <a:off x="2258721" y="1410152"/>
              <a:ext cx="8089732" cy="4828721"/>
            </a:xfrm>
            <a:custGeom>
              <a:avLst/>
              <a:gdLst>
                <a:gd name="connsiteX0" fmla="*/ 8107001 w 8107001"/>
                <a:gd name="connsiteY0" fmla="*/ 4756711 h 4756711"/>
                <a:gd name="connsiteX1" fmla="*/ 0 w 8107001"/>
                <a:gd name="connsiteY1" fmla="*/ 4756711 h 4756711"/>
                <a:gd name="connsiteX2" fmla="*/ 0 w 8107001"/>
                <a:gd name="connsiteY2" fmla="*/ 531239 h 4756711"/>
                <a:gd name="connsiteX3" fmla="*/ 4883894 w 8107001"/>
                <a:gd name="connsiteY3" fmla="*/ 531239 h 4756711"/>
                <a:gd name="connsiteX4" fmla="*/ 6579945 w 8107001"/>
                <a:gd name="connsiteY4" fmla="*/ 0 h 4756711"/>
                <a:gd name="connsiteX5" fmla="*/ 6579507 w 8107001"/>
                <a:gd name="connsiteY5" fmla="*/ 303381 h 4756711"/>
                <a:gd name="connsiteX6" fmla="*/ 6579178 w 8107001"/>
                <a:gd name="connsiteY6" fmla="*/ 531239 h 4756711"/>
                <a:gd name="connsiteX7" fmla="*/ 8107001 w 8107001"/>
                <a:gd name="connsiteY7" fmla="*/ 531239 h 475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07001" h="4756711">
                  <a:moveTo>
                    <a:pt x="8107001" y="4756711"/>
                  </a:moveTo>
                  <a:lnTo>
                    <a:pt x="0" y="4756711"/>
                  </a:lnTo>
                  <a:lnTo>
                    <a:pt x="0" y="531239"/>
                  </a:lnTo>
                  <a:lnTo>
                    <a:pt x="4883894" y="531239"/>
                  </a:lnTo>
                  <a:lnTo>
                    <a:pt x="6579945" y="0"/>
                  </a:lnTo>
                  <a:cubicBezTo>
                    <a:pt x="6581783" y="100730"/>
                    <a:pt x="6580645" y="202055"/>
                    <a:pt x="6579507" y="303381"/>
                  </a:cubicBezTo>
                  <a:lnTo>
                    <a:pt x="6579178" y="531239"/>
                  </a:lnTo>
                  <a:lnTo>
                    <a:pt x="8107001" y="531239"/>
                  </a:lnTo>
                  <a:close/>
                </a:path>
              </a:pathLst>
            </a:custGeom>
            <a:no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圓角矩形 7"/>
            <p:cNvSpPr/>
            <p:nvPr/>
          </p:nvSpPr>
          <p:spPr>
            <a:xfrm>
              <a:off x="2042500" y="1248229"/>
              <a:ext cx="8107001" cy="4225472"/>
            </a:xfrm>
            <a:prstGeom prst="roundRect">
              <a:avLst>
                <a:gd name="adj" fmla="val 0"/>
              </a:avLst>
            </a:prstGeom>
            <a:gradFill flip="none" rotWithShape="1">
              <a:gsLst>
                <a:gs pos="0">
                  <a:schemeClr val="accent1">
                    <a:lumMod val="5000"/>
                    <a:lumOff val="95000"/>
                  </a:schemeClr>
                </a:gs>
                <a:gs pos="100000">
                  <a:srgbClr val="C9DFFE"/>
                </a:gs>
              </a:gsLst>
              <a:lin ang="3600000" scaled="0"/>
              <a:tileRect/>
            </a:gradFill>
            <a:ln w="190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190500" dist="38100" dir="5400000" algn="t" rotWithShape="0">
                <a:schemeClr val="accent5">
                  <a:lumMod val="50000"/>
                  <a:alpha val="1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t> </a:t>
              </a:r>
              <a:endParaRPr lang="zh-TW" altLang="en-US" dirty="0"/>
            </a:p>
          </p:txBody>
        </p:sp>
      </p:grpSp>
      <p:sp>
        <p:nvSpPr>
          <p:cNvPr id="9" name="object 5"/>
          <p:cNvSpPr txBox="1"/>
          <p:nvPr/>
        </p:nvSpPr>
        <p:spPr>
          <a:xfrm>
            <a:off x="1263340" y="1803895"/>
            <a:ext cx="8874721" cy="492443"/>
          </a:xfrm>
          <a:prstGeom prst="rect">
            <a:avLst/>
          </a:prstGeom>
          <a:ln w="12700">
            <a:miter lim="400000"/>
          </a:ln>
        </p:spPr>
        <p:txBody>
          <a:bodyPr wrap="square" lIns="0" tIns="0" rIns="0" bIns="0">
            <a:spAutoFit/>
          </a:bodyPr>
          <a:lstStyle>
            <a:lvl1pPr indent="17145" algn="ctr">
              <a:spcBef>
                <a:spcPts val="100"/>
              </a:spcBef>
              <a:defRPr sz="6000" b="1" spc="782">
                <a:solidFill>
                  <a:srgbClr val="FFFFFF"/>
                </a:solidFill>
                <a:latin typeface="Microsoft YaHei"/>
                <a:ea typeface="Microsoft YaHei"/>
                <a:cs typeface="Microsoft YaHei"/>
                <a:sym typeface="Microsoft YaHei"/>
              </a:defRPr>
            </a:lvl1pPr>
          </a:lstStyle>
          <a:p>
            <a:pPr defTabSz="914354" eaLnBrk="0" fontAlgn="base" hangingPunct="0">
              <a:spcAft>
                <a:spcPct val="0"/>
              </a:spcAft>
              <a:defRPr/>
            </a:pPr>
            <a:r>
              <a:rPr lang="zh-TW" altLang="en-US" sz="3200" spc="783" dirty="0">
                <a:ln>
                  <a:solidFill>
                    <a:prstClr val="white"/>
                  </a:solidFill>
                </a:ln>
                <a:solidFill>
                  <a:schemeClr val="accent5">
                    <a:lumMod val="50000"/>
                  </a:schemeClr>
                </a:solidFill>
                <a:latin typeface="Calibri" panose="020F0502020204030204" pitchFamily="34" charset="0"/>
                <a:ea typeface="微軟正黑體" panose="020B0604030504040204" pitchFamily="34" charset="-120"/>
                <a:cs typeface="Calibri" panose="020F0502020204030204" pitchFamily="34" charset="0"/>
              </a:rPr>
              <a:t> </a:t>
            </a:r>
            <a:endParaRPr sz="3200" spc="783" dirty="0">
              <a:ln>
                <a:solidFill>
                  <a:prstClr val="white"/>
                </a:solidFill>
              </a:ln>
              <a:solidFill>
                <a:schemeClr val="accent5">
                  <a:lumMod val="50000"/>
                </a:schemeClr>
              </a:solidFill>
              <a:latin typeface="Calibri" panose="020F0502020204030204" pitchFamily="34" charset="0"/>
              <a:ea typeface="微軟正黑體" panose="020B0604030504040204" pitchFamily="34" charset="-120"/>
              <a:cs typeface="Calibri" panose="020F0502020204030204" pitchFamily="34" charset="0"/>
            </a:endParaRPr>
          </a:p>
        </p:txBody>
      </p:sp>
      <p:cxnSp>
        <p:nvCxnSpPr>
          <p:cNvPr id="10" name="直線接點 9"/>
          <p:cNvCxnSpPr/>
          <p:nvPr/>
        </p:nvCxnSpPr>
        <p:spPr>
          <a:xfrm flipH="1">
            <a:off x="2746624" y="2593637"/>
            <a:ext cx="6698752" cy="0"/>
          </a:xfrm>
          <a:prstGeom prst="line">
            <a:avLst/>
          </a:prstGeom>
          <a:ln>
            <a:noFill/>
          </a:ln>
        </p:spPr>
        <p:style>
          <a:lnRef idx="1">
            <a:schemeClr val="accent1"/>
          </a:lnRef>
          <a:fillRef idx="0">
            <a:schemeClr val="accent1"/>
          </a:fillRef>
          <a:effectRef idx="0">
            <a:schemeClr val="accent1"/>
          </a:effectRef>
          <a:fontRef idx="minor">
            <a:schemeClr val="tx1"/>
          </a:fontRef>
        </p:style>
      </p:cxnSp>
      <p:sp>
        <p:nvSpPr>
          <p:cNvPr id="11" name="object 5"/>
          <p:cNvSpPr txBox="1"/>
          <p:nvPr/>
        </p:nvSpPr>
        <p:spPr>
          <a:xfrm>
            <a:off x="2315220" y="2270460"/>
            <a:ext cx="7561560" cy="1769715"/>
          </a:xfrm>
          <a:prstGeom prst="rect">
            <a:avLst/>
          </a:prstGeom>
          <a:ln w="12700">
            <a:miter lim="400000"/>
          </a:ln>
          <a:effectLst/>
        </p:spPr>
        <p:txBody>
          <a:bodyPr wrap="square" lIns="0" tIns="0" rIns="0" bIns="0">
            <a:spAutoFit/>
          </a:bodyPr>
          <a:lstStyle>
            <a:lvl1pPr indent="17145" algn="ctr">
              <a:spcBef>
                <a:spcPts val="100"/>
              </a:spcBef>
              <a:defRPr sz="6000" b="1" spc="782">
                <a:solidFill>
                  <a:srgbClr val="FFFFFF"/>
                </a:solidFill>
                <a:latin typeface="Microsoft YaHei"/>
                <a:ea typeface="Microsoft YaHei"/>
                <a:cs typeface="Microsoft YaHei"/>
                <a:sym typeface="Microsoft YaHei"/>
              </a:defRPr>
            </a:lvl1pPr>
          </a:lstStyle>
          <a:p>
            <a:pPr eaLnBrk="0" fontAlgn="base" hangingPunct="0">
              <a:spcAft>
                <a:spcPct val="0"/>
              </a:spcAft>
              <a:defRPr/>
            </a:pPr>
            <a:r>
              <a:rPr kumimoji="1" lang="en-US" altLang="zh-TW" sz="11500" spc="200" dirty="0" smtClean="0">
                <a:ln w="12700">
                  <a:noFill/>
                </a:ln>
                <a:solidFill>
                  <a:srgbClr val="002060"/>
                </a:solidFill>
                <a:latin typeface="Calibri" panose="020F0502020204030204" pitchFamily="34" charset="0"/>
                <a:ea typeface="微軟正黑體" panose="020B0604030504040204" pitchFamily="34" charset="-120"/>
                <a:cs typeface="Calibri" panose="020F0502020204030204" pitchFamily="34" charset="0"/>
              </a:rPr>
              <a:t>THANKS!</a:t>
            </a:r>
            <a:endParaRPr kumimoji="1" lang="zh-TW" altLang="en-US" sz="11500" spc="200" dirty="0">
              <a:ln w="12700">
                <a:noFill/>
              </a:ln>
              <a:solidFill>
                <a:srgbClr val="002060"/>
              </a:solidFill>
              <a:latin typeface="Calibri" panose="020F0502020204030204" pitchFamily="34" charset="0"/>
              <a:ea typeface="微軟正黑體" panose="020B0604030504040204" pitchFamily="34" charset="-120"/>
              <a:cs typeface="Calibri" panose="020F0502020204030204" pitchFamily="34" charset="0"/>
            </a:endParaRPr>
          </a:p>
        </p:txBody>
      </p:sp>
      <p:sp>
        <p:nvSpPr>
          <p:cNvPr id="12" name="object 5"/>
          <p:cNvSpPr txBox="1"/>
          <p:nvPr/>
        </p:nvSpPr>
        <p:spPr>
          <a:xfrm>
            <a:off x="4737209" y="4835111"/>
            <a:ext cx="2717583" cy="326274"/>
          </a:xfrm>
          <a:prstGeom prst="rect">
            <a:avLst/>
          </a:prstGeom>
          <a:effectLst/>
        </p:spPr>
        <p:txBody>
          <a:bodyPr vert="horz" wrap="square" lIns="0" tIns="18319" rIns="0" bIns="0" rtlCol="0">
            <a:spAutoFit/>
          </a:bodyPr>
          <a:lstStyle/>
          <a:p>
            <a:pPr marL="17145" algn="ctr" defTabSz="914354" eaLnBrk="0" fontAlgn="base" hangingPunct="0">
              <a:spcBef>
                <a:spcPts val="145"/>
              </a:spcBef>
              <a:spcAft>
                <a:spcPct val="0"/>
              </a:spcAft>
              <a:defRPr/>
            </a:pPr>
            <a:r>
              <a:rPr kumimoji="1" lang="en-US" altLang="zh-TW"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rPr>
              <a:t>2023</a:t>
            </a:r>
            <a:r>
              <a:rPr kumimoji="1" lang="zh-CN" altLang="en-US"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rPr>
              <a:t>年</a:t>
            </a:r>
            <a:r>
              <a:rPr kumimoji="1" lang="en-US" altLang="zh-CN" sz="2000" b="1" spc="200" dirty="0">
                <a:ln w="12700">
                  <a:noFill/>
                </a:ln>
                <a:solidFill>
                  <a:schemeClr val="accent5">
                    <a:lumMod val="50000"/>
                  </a:schemeClr>
                </a:solidFill>
                <a:ea typeface="微軟正黑體" panose="020B0604030504040204" pitchFamily="34" charset="-120"/>
                <a:cs typeface="Calibri" panose="020F0502020204030204" pitchFamily="34" charset="0"/>
              </a:rPr>
              <a:t>09</a:t>
            </a:r>
            <a:r>
              <a:rPr kumimoji="1" lang="zh-CN" altLang="en-US"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rPr>
              <a:t>月</a:t>
            </a:r>
            <a:r>
              <a:rPr kumimoji="1" lang="en-US" altLang="zh-CN"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rPr>
              <a:t>21</a:t>
            </a:r>
            <a:r>
              <a:rPr kumimoji="1" lang="zh-CN" altLang="en-US" sz="2000" b="1" spc="200" dirty="0" smtClean="0">
                <a:ln w="12700">
                  <a:noFill/>
                </a:ln>
                <a:solidFill>
                  <a:schemeClr val="accent5">
                    <a:lumMod val="50000"/>
                  </a:schemeClr>
                </a:solidFill>
                <a:ea typeface="微軟正黑體" panose="020B0604030504040204" pitchFamily="34" charset="-120"/>
                <a:cs typeface="Calibri" panose="020F0502020204030204" pitchFamily="34" charset="0"/>
              </a:rPr>
              <a:t>日</a:t>
            </a:r>
            <a:endParaRPr kumimoji="1" lang="zh-TW" altLang="en-US" sz="2000" b="1" spc="200" dirty="0">
              <a:ln w="12700">
                <a:noFill/>
              </a:ln>
              <a:solidFill>
                <a:schemeClr val="accent5">
                  <a:lumMod val="50000"/>
                </a:schemeClr>
              </a:solidFill>
              <a:ea typeface="微軟正黑體" panose="020B0604030504040204" pitchFamily="34" charset="-120"/>
              <a:cs typeface="Calibri" panose="020F0502020204030204" pitchFamily="34" charset="0"/>
            </a:endParaRPr>
          </a:p>
        </p:txBody>
      </p:sp>
    </p:spTree>
    <p:extLst>
      <p:ext uri="{BB962C8B-B14F-4D97-AF65-F5344CB8AC3E}">
        <p14:creationId xmlns:p14="http://schemas.microsoft.com/office/powerpoint/2010/main" val="30170368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p:cNvGrpSpPr/>
          <p:nvPr/>
        </p:nvGrpSpPr>
        <p:grpSpPr>
          <a:xfrm>
            <a:off x="0" y="0"/>
            <a:ext cx="12484889" cy="6858001"/>
            <a:chOff x="0" y="0"/>
            <a:chExt cx="12484889" cy="6858001"/>
          </a:xfrm>
        </p:grpSpPr>
        <p:sp>
          <p:nvSpPr>
            <p:cNvPr id="3" name="矩形 2"/>
            <p:cNvSpPr/>
            <p:nvPr/>
          </p:nvSpPr>
          <p:spPr>
            <a:xfrm>
              <a:off x="0" y="3629"/>
              <a:ext cx="12192000" cy="6854372"/>
            </a:xfrm>
            <a:prstGeom prst="rect">
              <a:avLst/>
            </a:prstGeom>
            <a:blipFill dpi="0" rotWithShape="0">
              <a:blip r:embed="rId3">
                <a:alphaModFix amt="90000"/>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6" name="圓角矩形 5"/>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文字方塊 6"/>
          <p:cNvSpPr txBox="1"/>
          <p:nvPr/>
        </p:nvSpPr>
        <p:spPr>
          <a:xfrm>
            <a:off x="658482" y="103023"/>
            <a:ext cx="2339102" cy="523220"/>
          </a:xfrm>
          <a:prstGeom prst="rect">
            <a:avLst/>
          </a:prstGeom>
          <a:noFill/>
        </p:spPr>
        <p:txBody>
          <a:bodyPr wrap="none" rtlCol="0">
            <a:spAutoFit/>
          </a:bodyPr>
          <a:lstStyle/>
          <a:p>
            <a:r>
              <a:rPr lang="zh-CN" altLang="en-US" sz="2800" b="1" dirty="0" smtClean="0">
                <a:solidFill>
                  <a:srgbClr val="002060"/>
                </a:solidFill>
                <a:latin typeface="微軟正黑體" panose="020B0604030504040204" pitchFamily="34" charset="-120"/>
                <a:ea typeface="微軟正黑體" panose="020B0604030504040204" pitchFamily="34" charset="-120"/>
              </a:rPr>
              <a:t>部門工作量化</a:t>
            </a:r>
            <a:endParaRPr lang="zh-TW" altLang="en-US" sz="2800" b="1" dirty="0">
              <a:solidFill>
                <a:srgbClr val="002060"/>
              </a:solidFill>
              <a:latin typeface="微軟正黑體" panose="020B0604030504040204" pitchFamily="34" charset="-120"/>
              <a:ea typeface="微軟正黑體" panose="020B0604030504040204" pitchFamily="34" charset="-120"/>
            </a:endParaRPr>
          </a:p>
        </p:txBody>
      </p:sp>
      <p:pic>
        <p:nvPicPr>
          <p:cNvPr id="8" name="圖片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9" name="橢圓 8"/>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橢圓 9"/>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7" name="矩形 36">
            <a:extLst>
              <a:ext uri="{FF2B5EF4-FFF2-40B4-BE49-F238E27FC236}">
                <a16:creationId xmlns="" xmlns:a16="http://schemas.microsoft.com/office/drawing/2014/main" id="{54E279CC-A675-122A-F592-016B80E0E4CF}"/>
              </a:ext>
            </a:extLst>
          </p:cNvPr>
          <p:cNvSpPr/>
          <p:nvPr/>
        </p:nvSpPr>
        <p:spPr>
          <a:xfrm>
            <a:off x="766438" y="4451822"/>
            <a:ext cx="2905094" cy="1240340"/>
          </a:xfrm>
          <a:prstGeom prst="rect">
            <a:avLst/>
          </a:prstGeom>
          <a:noFill/>
        </p:spPr>
        <p:txBody>
          <a:bodyPr wrap="square" lIns="0" tIns="0" rIns="0" bIns="0" rtlCol="0">
            <a:spAutoFit/>
          </a:bodyPr>
          <a:lstStyle/>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待维护工具</a:t>
            </a:r>
            <a:r>
              <a:rPr lang="en-US" altLang="zh-CN"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系统</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逐年攀升</a:t>
            </a:r>
            <a:endParaRPr lang="en-US" altLang="zh-CN"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網站系統數量</a:t>
            </a:r>
            <a:r>
              <a:rPr lang="zh-CN" altLang="en-US"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達</a:t>
            </a:r>
            <a:r>
              <a:rPr lang="en-US" altLang="zh-CN"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80+</a:t>
            </a:r>
          </a:p>
          <a:p>
            <a:pPr algn="ctr" defTabSz="1450340">
              <a:lnSpc>
                <a:spcPct val="130000"/>
              </a:lnSpc>
            </a:pP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工具數量</a:t>
            </a:r>
            <a:r>
              <a:rPr lang="zh-CN" altLang="en-US" sz="2400" b="1" dirty="0">
                <a:solidFill>
                  <a:srgbClr val="002060"/>
                </a:solidFill>
                <a:latin typeface="Microsoft JhengHei" panose="020B0604030504040204" pitchFamily="34" charset="-120"/>
                <a:ea typeface="Microsoft JhengHei" panose="020B0604030504040204" pitchFamily="34" charset="-120"/>
                <a:cs typeface="Open Sans" pitchFamily="34" charset="0"/>
              </a:rPr>
              <a:t>突破</a:t>
            </a:r>
            <a:r>
              <a:rPr lang="en-US" altLang="zh-CN" sz="2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100</a:t>
            </a:r>
            <a:endParaRPr lang="en-US" altLang="zh-CN" sz="2400" b="1"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40" name="矩形 39">
            <a:extLst>
              <a:ext uri="{FF2B5EF4-FFF2-40B4-BE49-F238E27FC236}">
                <a16:creationId xmlns="" xmlns:a16="http://schemas.microsoft.com/office/drawing/2014/main" id="{54E279CC-A675-122A-F592-016B80E0E4CF}"/>
              </a:ext>
            </a:extLst>
          </p:cNvPr>
          <p:cNvSpPr/>
          <p:nvPr/>
        </p:nvSpPr>
        <p:spPr>
          <a:xfrm>
            <a:off x="4643452" y="4451822"/>
            <a:ext cx="2905094" cy="1240340"/>
          </a:xfrm>
          <a:prstGeom prst="rect">
            <a:avLst/>
          </a:prstGeom>
          <a:noFill/>
        </p:spPr>
        <p:txBody>
          <a:bodyPr wrap="square" lIns="0" tIns="0" rIns="0" bIns="0" rtlCol="0">
            <a:spAutoFit/>
          </a:bodyPr>
          <a:lstStyle/>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年開發需求</a:t>
            </a: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整體</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呈上升趨勢</a:t>
            </a:r>
            <a:endParaRPr lang="en-US" altLang="zh-CN"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年需求量</a:t>
            </a: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已</a:t>
            </a:r>
            <a:r>
              <a:rPr lang="zh-CN" altLang="en-US"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達</a:t>
            </a:r>
            <a:r>
              <a:rPr lang="en-US" altLang="zh-CN"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300+</a:t>
            </a:r>
          </a:p>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總需求量</a:t>
            </a:r>
            <a:r>
              <a:rPr lang="zh-CN" altLang="en-US" sz="2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突破</a:t>
            </a:r>
            <a:r>
              <a:rPr lang="en-US" altLang="zh-CN" sz="2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2300</a:t>
            </a:r>
            <a:endParaRPr lang="en-US" altLang="zh-CN" sz="2400" b="1"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41" name="矩形 40">
            <a:extLst>
              <a:ext uri="{FF2B5EF4-FFF2-40B4-BE49-F238E27FC236}">
                <a16:creationId xmlns="" xmlns:a16="http://schemas.microsoft.com/office/drawing/2014/main" id="{54E279CC-A675-122A-F592-016B80E0E4CF}"/>
              </a:ext>
            </a:extLst>
          </p:cNvPr>
          <p:cNvSpPr/>
          <p:nvPr/>
        </p:nvSpPr>
        <p:spPr>
          <a:xfrm>
            <a:off x="8508217" y="4451822"/>
            <a:ext cx="2905094" cy="1240340"/>
          </a:xfrm>
          <a:prstGeom prst="rect">
            <a:avLst/>
          </a:prstGeom>
          <a:noFill/>
        </p:spPr>
        <p:txBody>
          <a:bodyPr wrap="square" lIns="0" tIns="0" rIns="0" bIns="0" rtlCol="0">
            <a:spAutoFit/>
          </a:bodyPr>
          <a:lstStyle/>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工具</a:t>
            </a:r>
            <a:r>
              <a:rPr lang="en-US" altLang="zh-CN"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系统開發人數</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波動較大</a:t>
            </a:r>
            <a:endParaRPr lang="en-US" altLang="zh-CN"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algn="ctr" defTabSz="1450340">
              <a:lnSpc>
                <a:spcPct val="130000"/>
              </a:lnSpc>
            </a:pP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人數</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較</a:t>
            </a:r>
            <a:r>
              <a:rPr lang="en-US" altLang="zh-CN"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2022</a:t>
            </a:r>
            <a:r>
              <a:rPr lang="zh-CN" altLang="en-US"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減少近</a:t>
            </a:r>
            <a:r>
              <a:rPr lang="en-US" altLang="zh-CN"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42%</a:t>
            </a:r>
          </a:p>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人均工作量</a:t>
            </a:r>
            <a:r>
              <a:rPr lang="zh-CN" altLang="en-US" sz="2400" b="1" dirty="0">
                <a:solidFill>
                  <a:srgbClr val="002060"/>
                </a:solidFill>
                <a:latin typeface="Microsoft JhengHei" panose="020B0604030504040204" pitchFamily="34" charset="-120"/>
                <a:ea typeface="Microsoft JhengHei" panose="020B0604030504040204" pitchFamily="34" charset="-120"/>
                <a:cs typeface="Open Sans" pitchFamily="34" charset="0"/>
              </a:rPr>
              <a:t>增</a:t>
            </a:r>
            <a:r>
              <a:rPr lang="zh-CN" altLang="en-US" sz="2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加</a:t>
            </a:r>
            <a:r>
              <a:rPr lang="en-US" altLang="zh-CN" sz="2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126%</a:t>
            </a:r>
            <a:endParaRPr lang="en-US" altLang="zh-CN" sz="2400" b="1"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pic>
        <p:nvPicPr>
          <p:cNvPr id="15" name="圖片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8165" y="1848543"/>
            <a:ext cx="3538800" cy="2450833"/>
          </a:xfrm>
          <a:prstGeom prst="rect">
            <a:avLst/>
          </a:prstGeom>
        </p:spPr>
      </p:pic>
      <p:pic>
        <p:nvPicPr>
          <p:cNvPr id="27" name="圖片 2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39813" y="1848543"/>
            <a:ext cx="3539396" cy="2426162"/>
          </a:xfrm>
          <a:prstGeom prst="rect">
            <a:avLst/>
          </a:prstGeom>
        </p:spPr>
      </p:pic>
      <p:pic>
        <p:nvPicPr>
          <p:cNvPr id="28" name="圖片 2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172058" y="1822594"/>
            <a:ext cx="3539396" cy="2431246"/>
          </a:xfrm>
          <a:prstGeom prst="rect">
            <a:avLst/>
          </a:prstGeom>
        </p:spPr>
      </p:pic>
      <p:sp>
        <p:nvSpPr>
          <p:cNvPr id="12" name="矩形 11"/>
          <p:cNvSpPr/>
          <p:nvPr/>
        </p:nvSpPr>
        <p:spPr>
          <a:xfrm>
            <a:off x="508165" y="1696097"/>
            <a:ext cx="3538800" cy="3810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矩形 16">
            <a:extLst>
              <a:ext uri="{FF2B5EF4-FFF2-40B4-BE49-F238E27FC236}">
                <a16:creationId xmlns="" xmlns:a16="http://schemas.microsoft.com/office/drawing/2014/main" id="{54E279CC-A675-122A-F592-016B80E0E4CF}"/>
              </a:ext>
            </a:extLst>
          </p:cNvPr>
          <p:cNvSpPr/>
          <p:nvPr/>
        </p:nvSpPr>
        <p:spPr>
          <a:xfrm>
            <a:off x="821057" y="1768402"/>
            <a:ext cx="2905094" cy="251223"/>
          </a:xfrm>
          <a:prstGeom prst="rect">
            <a:avLst/>
          </a:prstGeom>
          <a:noFill/>
        </p:spPr>
        <p:txBody>
          <a:bodyPr wrap="square" lIns="0" tIns="0" rIns="0" bIns="0" rtlCol="0">
            <a:spAutoFit/>
          </a:bodyPr>
          <a:lstStyle/>
          <a:p>
            <a:pPr algn="ctr" defTabSz="1450340">
              <a:lnSpc>
                <a:spcPct val="130000"/>
              </a:lnSpc>
            </a:pPr>
            <a:r>
              <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2018-2023</a:t>
            </a:r>
            <a:r>
              <a:rPr lang="zh-CN" altLang="en-US"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年工具</a:t>
            </a:r>
            <a:r>
              <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CN" altLang="en-US"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系統數量</a:t>
            </a:r>
            <a:endPar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19" name="矩形 18"/>
          <p:cNvSpPr/>
          <p:nvPr/>
        </p:nvSpPr>
        <p:spPr>
          <a:xfrm>
            <a:off x="4339812" y="1694816"/>
            <a:ext cx="3538800" cy="3997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矩形 20">
            <a:extLst>
              <a:ext uri="{FF2B5EF4-FFF2-40B4-BE49-F238E27FC236}">
                <a16:creationId xmlns="" xmlns:a16="http://schemas.microsoft.com/office/drawing/2014/main" id="{54E279CC-A675-122A-F592-016B80E0E4CF}"/>
              </a:ext>
            </a:extLst>
          </p:cNvPr>
          <p:cNvSpPr/>
          <p:nvPr/>
        </p:nvSpPr>
        <p:spPr>
          <a:xfrm>
            <a:off x="4682974" y="1757258"/>
            <a:ext cx="2905094" cy="251223"/>
          </a:xfrm>
          <a:prstGeom prst="rect">
            <a:avLst/>
          </a:prstGeom>
          <a:noFill/>
        </p:spPr>
        <p:txBody>
          <a:bodyPr wrap="square" lIns="0" tIns="0" rIns="0" bIns="0" rtlCol="0">
            <a:spAutoFit/>
          </a:bodyPr>
          <a:lstStyle/>
          <a:p>
            <a:pPr algn="ctr" defTabSz="1450340">
              <a:lnSpc>
                <a:spcPct val="130000"/>
              </a:lnSpc>
            </a:pPr>
            <a:r>
              <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2018-2023</a:t>
            </a:r>
            <a:r>
              <a:rPr lang="zh-CN" altLang="en-US"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年開發需求量</a:t>
            </a:r>
            <a:endPar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20" name="矩形 19"/>
          <p:cNvSpPr/>
          <p:nvPr/>
        </p:nvSpPr>
        <p:spPr>
          <a:xfrm>
            <a:off x="8172654" y="1686330"/>
            <a:ext cx="3538800" cy="4153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 name="矩形 21">
            <a:extLst>
              <a:ext uri="{FF2B5EF4-FFF2-40B4-BE49-F238E27FC236}">
                <a16:creationId xmlns="" xmlns:a16="http://schemas.microsoft.com/office/drawing/2014/main" id="{54E279CC-A675-122A-F592-016B80E0E4CF}"/>
              </a:ext>
            </a:extLst>
          </p:cNvPr>
          <p:cNvSpPr/>
          <p:nvPr/>
        </p:nvSpPr>
        <p:spPr>
          <a:xfrm>
            <a:off x="8486020" y="1757258"/>
            <a:ext cx="2905094" cy="251223"/>
          </a:xfrm>
          <a:prstGeom prst="rect">
            <a:avLst/>
          </a:prstGeom>
          <a:noFill/>
        </p:spPr>
        <p:txBody>
          <a:bodyPr wrap="square" lIns="0" tIns="0" rIns="0" bIns="0" rtlCol="0">
            <a:spAutoFit/>
          </a:bodyPr>
          <a:lstStyle/>
          <a:p>
            <a:pPr algn="ctr" defTabSz="1450340">
              <a:lnSpc>
                <a:spcPct val="130000"/>
              </a:lnSpc>
            </a:pPr>
            <a:r>
              <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2018-2023</a:t>
            </a:r>
            <a:r>
              <a:rPr lang="zh-CN" altLang="en-US"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年開發人員情況</a:t>
            </a:r>
            <a:endPar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23" name="矩形 22"/>
          <p:cNvSpPr/>
          <p:nvPr/>
        </p:nvSpPr>
        <p:spPr>
          <a:xfrm>
            <a:off x="508164" y="4219575"/>
            <a:ext cx="3538800" cy="103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1" name="矩形 30"/>
          <p:cNvSpPr/>
          <p:nvPr/>
        </p:nvSpPr>
        <p:spPr>
          <a:xfrm>
            <a:off x="4339812" y="4193287"/>
            <a:ext cx="3538800" cy="1302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3" name="矩形 32"/>
          <p:cNvSpPr/>
          <p:nvPr/>
        </p:nvSpPr>
        <p:spPr>
          <a:xfrm>
            <a:off x="8172654" y="4193287"/>
            <a:ext cx="3538800" cy="1302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9675046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p:cNvGrpSpPr/>
          <p:nvPr/>
        </p:nvGrpSpPr>
        <p:grpSpPr>
          <a:xfrm>
            <a:off x="0" y="0"/>
            <a:ext cx="12484889" cy="6858001"/>
            <a:chOff x="0" y="0"/>
            <a:chExt cx="12484889" cy="6858001"/>
          </a:xfrm>
        </p:grpSpPr>
        <p:sp>
          <p:nvSpPr>
            <p:cNvPr id="3" name="矩形 2"/>
            <p:cNvSpPr/>
            <p:nvPr/>
          </p:nvSpPr>
          <p:spPr>
            <a:xfrm>
              <a:off x="0" y="3629"/>
              <a:ext cx="12192000" cy="6854372"/>
            </a:xfrm>
            <a:prstGeom prst="rect">
              <a:avLst/>
            </a:prstGeom>
            <a:blipFill dpi="0" rotWithShape="0">
              <a:blip r:embed="rId3">
                <a:alphaModFix amt="90000"/>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6" name="圓角矩形 5"/>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 name="文字方塊 6"/>
          <p:cNvSpPr txBox="1"/>
          <p:nvPr/>
        </p:nvSpPr>
        <p:spPr>
          <a:xfrm>
            <a:off x="658482" y="103023"/>
            <a:ext cx="2339102" cy="523220"/>
          </a:xfrm>
          <a:prstGeom prst="rect">
            <a:avLst/>
          </a:prstGeom>
          <a:noFill/>
        </p:spPr>
        <p:txBody>
          <a:bodyPr wrap="none" rtlCol="0">
            <a:spAutoFit/>
          </a:bodyPr>
          <a:lstStyle/>
          <a:p>
            <a:r>
              <a:rPr lang="zh-CN" altLang="en-US" sz="2800" b="1" dirty="0" smtClean="0">
                <a:solidFill>
                  <a:srgbClr val="002060"/>
                </a:solidFill>
                <a:latin typeface="微軟正黑體" panose="020B0604030504040204" pitchFamily="34" charset="-120"/>
                <a:ea typeface="微軟正黑體" panose="020B0604030504040204" pitchFamily="34" charset="-120"/>
              </a:rPr>
              <a:t>部門工作量化</a:t>
            </a:r>
            <a:endParaRPr lang="zh-TW" altLang="en-US" sz="2800" b="1" dirty="0">
              <a:solidFill>
                <a:srgbClr val="002060"/>
              </a:solidFill>
              <a:latin typeface="微軟正黑體" panose="020B0604030504040204" pitchFamily="34" charset="-120"/>
              <a:ea typeface="微軟正黑體" panose="020B0604030504040204" pitchFamily="34" charset="-120"/>
            </a:endParaRPr>
          </a:p>
        </p:txBody>
      </p:sp>
      <p:pic>
        <p:nvPicPr>
          <p:cNvPr id="8" name="圖片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9" name="橢圓 8"/>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橢圓 9"/>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7" name="矩形 36">
            <a:extLst>
              <a:ext uri="{FF2B5EF4-FFF2-40B4-BE49-F238E27FC236}">
                <a16:creationId xmlns="" xmlns:a16="http://schemas.microsoft.com/office/drawing/2014/main" id="{54E279CC-A675-122A-F592-016B80E0E4CF}"/>
              </a:ext>
            </a:extLst>
          </p:cNvPr>
          <p:cNvSpPr/>
          <p:nvPr/>
        </p:nvSpPr>
        <p:spPr>
          <a:xfrm>
            <a:off x="766438" y="4451822"/>
            <a:ext cx="2905094" cy="1240340"/>
          </a:xfrm>
          <a:prstGeom prst="rect">
            <a:avLst/>
          </a:prstGeom>
          <a:noFill/>
        </p:spPr>
        <p:txBody>
          <a:bodyPr wrap="square" lIns="0" tIns="0" rIns="0" bIns="0" rtlCol="0">
            <a:spAutoFit/>
          </a:bodyPr>
          <a:lstStyle/>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待维护工具</a:t>
            </a:r>
            <a:r>
              <a:rPr lang="en-US" altLang="zh-CN"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系统</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逐年攀升</a:t>
            </a:r>
            <a:endParaRPr lang="en-US" altLang="zh-CN"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網站系統數量</a:t>
            </a:r>
            <a:r>
              <a:rPr lang="zh-CN" altLang="en-US"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達</a:t>
            </a:r>
            <a:r>
              <a:rPr lang="en-US" altLang="zh-CN"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80+</a:t>
            </a:r>
          </a:p>
          <a:p>
            <a:pPr algn="ctr" defTabSz="1450340">
              <a:lnSpc>
                <a:spcPct val="130000"/>
              </a:lnSpc>
            </a:pP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工具數量</a:t>
            </a:r>
            <a:r>
              <a:rPr lang="zh-CN" altLang="en-US" sz="2400" b="1" dirty="0">
                <a:solidFill>
                  <a:srgbClr val="002060"/>
                </a:solidFill>
                <a:latin typeface="Microsoft JhengHei" panose="020B0604030504040204" pitchFamily="34" charset="-120"/>
                <a:ea typeface="Microsoft JhengHei" panose="020B0604030504040204" pitchFamily="34" charset="-120"/>
                <a:cs typeface="Open Sans" pitchFamily="34" charset="0"/>
              </a:rPr>
              <a:t>突破</a:t>
            </a:r>
            <a:r>
              <a:rPr lang="en-US" altLang="zh-CN" sz="2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100</a:t>
            </a:r>
            <a:endParaRPr lang="en-US" altLang="zh-CN" sz="2400" b="1"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40" name="矩形 39">
            <a:extLst>
              <a:ext uri="{FF2B5EF4-FFF2-40B4-BE49-F238E27FC236}">
                <a16:creationId xmlns="" xmlns:a16="http://schemas.microsoft.com/office/drawing/2014/main" id="{54E279CC-A675-122A-F592-016B80E0E4CF}"/>
              </a:ext>
            </a:extLst>
          </p:cNvPr>
          <p:cNvSpPr/>
          <p:nvPr/>
        </p:nvSpPr>
        <p:spPr>
          <a:xfrm>
            <a:off x="4643452" y="4451822"/>
            <a:ext cx="2905094" cy="1240340"/>
          </a:xfrm>
          <a:prstGeom prst="rect">
            <a:avLst/>
          </a:prstGeom>
          <a:noFill/>
        </p:spPr>
        <p:txBody>
          <a:bodyPr wrap="square" lIns="0" tIns="0" rIns="0" bIns="0" rtlCol="0">
            <a:spAutoFit/>
          </a:bodyPr>
          <a:lstStyle/>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年開發需求</a:t>
            </a: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整體</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呈上升趨勢</a:t>
            </a:r>
            <a:endParaRPr lang="en-US" altLang="zh-CN"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年需求量</a:t>
            </a: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已</a:t>
            </a:r>
            <a:r>
              <a:rPr lang="zh-CN" altLang="en-US"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達</a:t>
            </a:r>
            <a:r>
              <a:rPr lang="en-US" altLang="zh-CN"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300+</a:t>
            </a:r>
          </a:p>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總需求量</a:t>
            </a:r>
            <a:r>
              <a:rPr lang="zh-CN" altLang="en-US" sz="2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突破</a:t>
            </a:r>
            <a:r>
              <a:rPr lang="en-US" altLang="zh-CN" sz="2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2300</a:t>
            </a:r>
            <a:endParaRPr lang="en-US" altLang="zh-CN" sz="2400" b="1"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41" name="矩形 40">
            <a:extLst>
              <a:ext uri="{FF2B5EF4-FFF2-40B4-BE49-F238E27FC236}">
                <a16:creationId xmlns="" xmlns:a16="http://schemas.microsoft.com/office/drawing/2014/main" id="{54E279CC-A675-122A-F592-016B80E0E4CF}"/>
              </a:ext>
            </a:extLst>
          </p:cNvPr>
          <p:cNvSpPr/>
          <p:nvPr/>
        </p:nvSpPr>
        <p:spPr>
          <a:xfrm>
            <a:off x="8508217" y="4451822"/>
            <a:ext cx="2905094" cy="1240340"/>
          </a:xfrm>
          <a:prstGeom prst="rect">
            <a:avLst/>
          </a:prstGeom>
          <a:noFill/>
        </p:spPr>
        <p:txBody>
          <a:bodyPr wrap="square" lIns="0" tIns="0" rIns="0" bIns="0" rtlCol="0">
            <a:spAutoFit/>
          </a:bodyPr>
          <a:lstStyle/>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工具</a:t>
            </a:r>
            <a:r>
              <a:rPr lang="en-US" altLang="zh-CN"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系统開發人數</a:t>
            </a:r>
            <a:r>
              <a:rPr lang="zh-CN" altLang="en-US"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波動較大</a:t>
            </a:r>
            <a:endParaRPr lang="en-US" altLang="zh-CN"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algn="ctr" defTabSz="1450340">
              <a:lnSpc>
                <a:spcPct val="130000"/>
              </a:lnSpc>
            </a:pP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人數</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較</a:t>
            </a:r>
            <a:r>
              <a:rPr lang="en-US" altLang="zh-CN"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2022</a:t>
            </a:r>
            <a:r>
              <a:rPr lang="zh-CN" altLang="en-US"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減少近</a:t>
            </a:r>
            <a:r>
              <a:rPr lang="en-US" altLang="zh-CN" sz="20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42%</a:t>
            </a:r>
          </a:p>
          <a:p>
            <a:pPr algn="ctr" defTabSz="1450340">
              <a:lnSpc>
                <a:spcPct val="130000"/>
              </a:lnSpc>
            </a:pP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人均工作量</a:t>
            </a:r>
            <a:r>
              <a:rPr lang="zh-CN" altLang="en-US" sz="2400" b="1" dirty="0">
                <a:solidFill>
                  <a:srgbClr val="002060"/>
                </a:solidFill>
                <a:latin typeface="Microsoft JhengHei" panose="020B0604030504040204" pitchFamily="34" charset="-120"/>
                <a:ea typeface="Microsoft JhengHei" panose="020B0604030504040204" pitchFamily="34" charset="-120"/>
                <a:cs typeface="Open Sans" pitchFamily="34" charset="0"/>
              </a:rPr>
              <a:t>增</a:t>
            </a:r>
            <a:r>
              <a:rPr lang="zh-CN" altLang="en-US" sz="2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加</a:t>
            </a:r>
            <a:r>
              <a:rPr lang="en-US" altLang="zh-CN" sz="2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126%</a:t>
            </a:r>
            <a:endParaRPr lang="en-US" altLang="zh-CN" sz="2400" b="1"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pic>
        <p:nvPicPr>
          <p:cNvPr id="11" name="圖片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8165" y="1848543"/>
            <a:ext cx="3539396" cy="2426163"/>
          </a:xfrm>
          <a:prstGeom prst="rect">
            <a:avLst/>
          </a:prstGeom>
        </p:spPr>
      </p:pic>
      <p:pic>
        <p:nvPicPr>
          <p:cNvPr id="13" name="圖片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40111" y="1848543"/>
            <a:ext cx="3539396" cy="2426163"/>
          </a:xfrm>
          <a:prstGeom prst="rect">
            <a:avLst/>
          </a:prstGeom>
        </p:spPr>
      </p:pic>
      <p:pic>
        <p:nvPicPr>
          <p:cNvPr id="14" name="圖片 1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172058" y="1843460"/>
            <a:ext cx="3539396" cy="2431246"/>
          </a:xfrm>
          <a:prstGeom prst="rect">
            <a:avLst/>
          </a:prstGeom>
        </p:spPr>
      </p:pic>
      <p:sp>
        <p:nvSpPr>
          <p:cNvPr id="29" name="矩形 28"/>
          <p:cNvSpPr/>
          <p:nvPr/>
        </p:nvSpPr>
        <p:spPr>
          <a:xfrm>
            <a:off x="508165" y="1696097"/>
            <a:ext cx="3538800" cy="3810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0" name="矩形 29"/>
          <p:cNvSpPr/>
          <p:nvPr/>
        </p:nvSpPr>
        <p:spPr>
          <a:xfrm>
            <a:off x="4340409" y="1694816"/>
            <a:ext cx="3538800" cy="3997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1" name="矩形 30"/>
          <p:cNvSpPr/>
          <p:nvPr/>
        </p:nvSpPr>
        <p:spPr>
          <a:xfrm>
            <a:off x="8172654" y="1686330"/>
            <a:ext cx="3538800" cy="4153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2" name="矩形 31">
            <a:extLst>
              <a:ext uri="{FF2B5EF4-FFF2-40B4-BE49-F238E27FC236}">
                <a16:creationId xmlns="" xmlns:a16="http://schemas.microsoft.com/office/drawing/2014/main" id="{54E279CC-A675-122A-F592-016B80E0E4CF}"/>
              </a:ext>
            </a:extLst>
          </p:cNvPr>
          <p:cNvSpPr/>
          <p:nvPr/>
        </p:nvSpPr>
        <p:spPr>
          <a:xfrm>
            <a:off x="821057" y="1768402"/>
            <a:ext cx="2905094" cy="251223"/>
          </a:xfrm>
          <a:prstGeom prst="rect">
            <a:avLst/>
          </a:prstGeom>
          <a:noFill/>
        </p:spPr>
        <p:txBody>
          <a:bodyPr wrap="square" lIns="0" tIns="0" rIns="0" bIns="0" rtlCol="0">
            <a:spAutoFit/>
          </a:bodyPr>
          <a:lstStyle/>
          <a:p>
            <a:pPr algn="ctr" defTabSz="1450340">
              <a:lnSpc>
                <a:spcPct val="130000"/>
              </a:lnSpc>
            </a:pPr>
            <a:r>
              <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2018-2023</a:t>
            </a:r>
            <a:r>
              <a:rPr lang="zh-CN" altLang="en-US"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年工具</a:t>
            </a:r>
            <a:r>
              <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CN" altLang="en-US"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系統數量</a:t>
            </a:r>
            <a:endPar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33" name="矩形 32">
            <a:extLst>
              <a:ext uri="{FF2B5EF4-FFF2-40B4-BE49-F238E27FC236}">
                <a16:creationId xmlns="" xmlns:a16="http://schemas.microsoft.com/office/drawing/2014/main" id="{54E279CC-A675-122A-F592-016B80E0E4CF}"/>
              </a:ext>
            </a:extLst>
          </p:cNvPr>
          <p:cNvSpPr/>
          <p:nvPr/>
        </p:nvSpPr>
        <p:spPr>
          <a:xfrm>
            <a:off x="4682974" y="1757258"/>
            <a:ext cx="2905094" cy="251223"/>
          </a:xfrm>
          <a:prstGeom prst="rect">
            <a:avLst/>
          </a:prstGeom>
          <a:noFill/>
        </p:spPr>
        <p:txBody>
          <a:bodyPr wrap="square" lIns="0" tIns="0" rIns="0" bIns="0" rtlCol="0">
            <a:spAutoFit/>
          </a:bodyPr>
          <a:lstStyle/>
          <a:p>
            <a:pPr algn="ctr" defTabSz="1450340">
              <a:lnSpc>
                <a:spcPct val="130000"/>
              </a:lnSpc>
            </a:pPr>
            <a:r>
              <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2018-2023</a:t>
            </a:r>
            <a:r>
              <a:rPr lang="zh-CN" altLang="en-US"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年開發需求量</a:t>
            </a:r>
            <a:endPar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34" name="矩形 33">
            <a:extLst>
              <a:ext uri="{FF2B5EF4-FFF2-40B4-BE49-F238E27FC236}">
                <a16:creationId xmlns="" xmlns:a16="http://schemas.microsoft.com/office/drawing/2014/main" id="{54E279CC-A675-122A-F592-016B80E0E4CF}"/>
              </a:ext>
            </a:extLst>
          </p:cNvPr>
          <p:cNvSpPr/>
          <p:nvPr/>
        </p:nvSpPr>
        <p:spPr>
          <a:xfrm>
            <a:off x="8486020" y="1757258"/>
            <a:ext cx="2905094" cy="251223"/>
          </a:xfrm>
          <a:prstGeom prst="rect">
            <a:avLst/>
          </a:prstGeom>
          <a:noFill/>
        </p:spPr>
        <p:txBody>
          <a:bodyPr wrap="square" lIns="0" tIns="0" rIns="0" bIns="0" rtlCol="0">
            <a:spAutoFit/>
          </a:bodyPr>
          <a:lstStyle/>
          <a:p>
            <a:pPr algn="ctr" defTabSz="1450340">
              <a:lnSpc>
                <a:spcPct val="130000"/>
              </a:lnSpc>
            </a:pPr>
            <a:r>
              <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2018-2023</a:t>
            </a:r>
            <a:r>
              <a:rPr lang="zh-CN" altLang="en-US"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年開發人員情況</a:t>
            </a:r>
            <a:endParaRPr lang="en-US" altLang="zh-CN" sz="1400"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35" name="矩形 34"/>
          <p:cNvSpPr/>
          <p:nvPr/>
        </p:nvSpPr>
        <p:spPr>
          <a:xfrm>
            <a:off x="508164" y="4193287"/>
            <a:ext cx="3538800" cy="1302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矩形 35"/>
          <p:cNvSpPr/>
          <p:nvPr/>
        </p:nvSpPr>
        <p:spPr>
          <a:xfrm>
            <a:off x="4340409" y="4193287"/>
            <a:ext cx="3538800" cy="1302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8" name="矩形 37"/>
          <p:cNvSpPr/>
          <p:nvPr/>
        </p:nvSpPr>
        <p:spPr>
          <a:xfrm>
            <a:off x="8172654" y="4219575"/>
            <a:ext cx="3538800" cy="1039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6060081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群組 18"/>
          <p:cNvGrpSpPr/>
          <p:nvPr/>
        </p:nvGrpSpPr>
        <p:grpSpPr>
          <a:xfrm>
            <a:off x="0" y="3628"/>
            <a:ext cx="12192000" cy="6854373"/>
            <a:chOff x="0" y="3628"/>
            <a:chExt cx="12192000" cy="6854373"/>
          </a:xfrm>
        </p:grpSpPr>
        <p:sp>
          <p:nvSpPr>
            <p:cNvPr id="28" name="矩形 27"/>
            <p:cNvSpPr/>
            <p:nvPr/>
          </p:nvSpPr>
          <p:spPr>
            <a:xfrm>
              <a:off x="0" y="3629"/>
              <a:ext cx="12192000" cy="6854372"/>
            </a:xfrm>
            <a:prstGeom prst="rect">
              <a:avLst/>
            </a:prstGeom>
            <a:blipFill dpi="0" rotWithShape="0">
              <a:blip r:embed="rId3">
                <a:alphaModFix amt="90000"/>
                <a:extLst>
                  <a:ext uri="{BEBA8EAE-BF5A-486C-A8C5-ECC9F3942E4B}">
                    <a14:imgProps xmlns:a14="http://schemas.microsoft.com/office/drawing/2010/main">
                      <a14:imgLayer r:embed="rId4">
                        <a14:imgEffect>
                          <a14:artisticBlur radius="26"/>
                        </a14:imgEffect>
                      </a14:imgLayer>
                    </a14:imgProps>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2" name="矩形 31"/>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33" name="椭圆 14">
            <a:extLst>
              <a:ext uri="{FF2B5EF4-FFF2-40B4-BE49-F238E27FC236}">
                <a16:creationId xmlns="" xmlns:a16="http://schemas.microsoft.com/office/drawing/2014/main" id="{EE5D6B5E-B156-789E-0B9D-3F7BA7183999}"/>
              </a:ext>
            </a:extLst>
          </p:cNvPr>
          <p:cNvSpPr/>
          <p:nvPr/>
        </p:nvSpPr>
        <p:spPr>
          <a:xfrm>
            <a:off x="0" y="-1"/>
            <a:ext cx="12192000" cy="6858002"/>
          </a:xfrm>
          <a:prstGeom prst="rect">
            <a:avLst/>
          </a:prstGeom>
          <a:solidFill>
            <a:srgbClr val="3165F6">
              <a:alpha val="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35号-孙新恒颉黑体" panose="02000000000000000000" pitchFamily="2" charset="-122"/>
              <a:ea typeface="字魂35号-孙新恒颉黑体" panose="02000000000000000000" pitchFamily="2" charset="-122"/>
              <a:sym typeface="字魂35号-孙新恒颉黑体" panose="02000000000000000000" pitchFamily="2" charset="-122"/>
            </a:endParaRPr>
          </a:p>
        </p:txBody>
      </p:sp>
      <p:sp>
        <p:nvSpPr>
          <p:cNvPr id="34" name="橢圓 33"/>
          <p:cNvSpPr/>
          <p:nvPr/>
        </p:nvSpPr>
        <p:spPr>
          <a:xfrm rot="17914785">
            <a:off x="3248135" y="653134"/>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5" name="圓角矩形 34"/>
          <p:cNvSpPr/>
          <p:nvPr/>
        </p:nvSpPr>
        <p:spPr>
          <a:xfrm>
            <a:off x="292889" y="756502"/>
            <a:ext cx="11606223" cy="5838726"/>
          </a:xfrm>
          <a:prstGeom prst="roundRect">
            <a:avLst>
              <a:gd name="adj" fmla="val 1734"/>
            </a:avLst>
          </a:prstGeom>
          <a:solidFill>
            <a:srgbClr val="F6F8FC">
              <a:alpha val="95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6" name="半框架 35"/>
          <p:cNvSpPr/>
          <p:nvPr/>
        </p:nvSpPr>
        <p:spPr>
          <a:xfrm rot="13500000">
            <a:off x="4724671" y="-1371329"/>
            <a:ext cx="2742658" cy="2742658"/>
          </a:xfrm>
          <a:prstGeom prst="halfFrame">
            <a:avLst/>
          </a:prstGeom>
          <a:gradFill>
            <a:gsLst>
              <a:gs pos="0">
                <a:srgbClr val="2A5CEA">
                  <a:alpha val="80000"/>
                </a:srgbClr>
              </a:gs>
              <a:gs pos="100000">
                <a:srgbClr val="06F07D">
                  <a:alpha val="20000"/>
                </a:srgbClr>
              </a:gs>
            </a:gsLst>
            <a:lin ang="5400000" scaled="1"/>
          </a:gradFill>
          <a:ln>
            <a:noFill/>
          </a:ln>
          <a:effectLst>
            <a:outerShdw blurRad="254000" dist="25400" dir="5400000" sx="67000" sy="67000" algn="t" rotWithShape="0">
              <a:srgbClr val="003399">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7" name="半框架 36"/>
          <p:cNvSpPr/>
          <p:nvPr/>
        </p:nvSpPr>
        <p:spPr>
          <a:xfrm rot="13500000">
            <a:off x="4724670" y="-1371330"/>
            <a:ext cx="2742659" cy="2742659"/>
          </a:xfrm>
          <a:prstGeom prst="halfFrame">
            <a:avLst>
              <a:gd name="adj1" fmla="val 32991"/>
              <a:gd name="adj2" fmla="val 0"/>
            </a:avLst>
          </a:prstGeom>
          <a:gradFill>
            <a:gsLst>
              <a:gs pos="0">
                <a:srgbClr val="2A5CEA">
                  <a:alpha val="70000"/>
                </a:srgbClr>
              </a:gs>
              <a:gs pos="93000">
                <a:srgbClr val="06F07D">
                  <a:alpha val="0"/>
                </a:srgb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8" name="TextBox 59">
            <a:extLst>
              <a:ext uri="{FF2B5EF4-FFF2-40B4-BE49-F238E27FC236}">
                <a16:creationId xmlns="" xmlns:a16="http://schemas.microsoft.com/office/drawing/2014/main" id="{7A44C931-64EF-4105-825E-A3B752EF0A07}"/>
              </a:ext>
            </a:extLst>
          </p:cNvPr>
          <p:cNvSpPr txBox="1">
            <a:spLocks noChangeArrowheads="1"/>
          </p:cNvSpPr>
          <p:nvPr/>
        </p:nvSpPr>
        <p:spPr bwMode="auto">
          <a:xfrm>
            <a:off x="4440247" y="1077692"/>
            <a:ext cx="3311506" cy="720000"/>
          </a:xfrm>
          <a:prstGeom prst="rect">
            <a:avLst/>
          </a:prstGeom>
          <a:noFill/>
          <a:ln>
            <a:noFill/>
          </a:ln>
        </p:spPr>
        <p:txBody>
          <a:bodyPr wrap="squar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a:lnSpc>
                <a:spcPct val="120000"/>
              </a:lnSpc>
              <a:defRPr/>
            </a:pPr>
            <a:r>
              <a:rPr lang="en-US" altLang="zh-CN" sz="2000" kern="0" dirty="0">
                <a:solidFill>
                  <a:schemeClr val="bg1">
                    <a:alpha val="90000"/>
                  </a:schemeClr>
                </a:solidFill>
                <a:latin typeface="Calibri" panose="020F0502020204030204" pitchFamily="34" charset="0"/>
                <a:ea typeface="微软雅黑" panose="020B0503020204020204" pitchFamily="34" charset="-122"/>
                <a:cs typeface="Calibri" panose="020F0502020204030204" pitchFamily="34" charset="0"/>
              </a:rPr>
              <a:t>Part 01</a:t>
            </a:r>
          </a:p>
        </p:txBody>
      </p:sp>
      <p:sp>
        <p:nvSpPr>
          <p:cNvPr id="39" name="TextBox 59">
            <a:extLst>
              <a:ext uri="{FF2B5EF4-FFF2-40B4-BE49-F238E27FC236}">
                <a16:creationId xmlns="" xmlns:a16="http://schemas.microsoft.com/office/drawing/2014/main" id="{04E96645-E7A2-477C-B6E1-B4387C6DE432}"/>
              </a:ext>
            </a:extLst>
          </p:cNvPr>
          <p:cNvSpPr txBox="1">
            <a:spLocks noChangeArrowheads="1"/>
          </p:cNvSpPr>
          <p:nvPr/>
        </p:nvSpPr>
        <p:spPr bwMode="auto">
          <a:xfrm>
            <a:off x="4440247" y="395417"/>
            <a:ext cx="3311506" cy="792000"/>
          </a:xfrm>
          <a:prstGeom prst="rect">
            <a:avLst/>
          </a:prstGeom>
          <a:noFill/>
          <a:ln>
            <a:noFill/>
          </a:ln>
        </p:spPr>
        <p:txBody>
          <a:bodyPr wrap="squar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a:lnSpc>
                <a:spcPct val="120000"/>
              </a:lnSpc>
              <a:defRPr/>
            </a:pPr>
            <a:r>
              <a:rPr lang="en-US" altLang="zh-CN" sz="4800" b="1" kern="0" dirty="0" smtClean="0">
                <a:solidFill>
                  <a:schemeClr val="bg1"/>
                </a:solidFill>
                <a:latin typeface="微軟正黑體" panose="020B0604030504040204" pitchFamily="34" charset="-120"/>
                <a:ea typeface="微軟正黑體" panose="020B0604030504040204" pitchFamily="34" charset="-120"/>
              </a:rPr>
              <a:t>ONE</a:t>
            </a:r>
            <a:endParaRPr lang="en-US" altLang="ko-KR" sz="4000" kern="0" dirty="0">
              <a:solidFill>
                <a:srgbClr val="2F5EB0"/>
              </a:solidFill>
              <a:ea typeface="微软雅黑" panose="020B0503020204020204" pitchFamily="34" charset="-122"/>
            </a:endParaRPr>
          </a:p>
        </p:txBody>
      </p:sp>
      <p:sp>
        <p:nvSpPr>
          <p:cNvPr id="40" name="橢圓 39"/>
          <p:cNvSpPr/>
          <p:nvPr/>
        </p:nvSpPr>
        <p:spPr>
          <a:xfrm rot="15248400">
            <a:off x="10874191" y="495787"/>
            <a:ext cx="521429" cy="521429"/>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1" name="文本框 9"/>
          <p:cNvSpPr txBox="1"/>
          <p:nvPr/>
        </p:nvSpPr>
        <p:spPr>
          <a:xfrm>
            <a:off x="3724510" y="2717267"/>
            <a:ext cx="4740086" cy="1423467"/>
          </a:xfrm>
          <a:prstGeom prst="rect">
            <a:avLst/>
          </a:prstGeom>
          <a:noFill/>
        </p:spPr>
        <p:txBody>
          <a:bodyPr wrap="square" lIns="68580" tIns="34290" rIns="68580" bIns="34290" rtlCol="0">
            <a:spAutoFit/>
          </a:bodyPr>
          <a:lstStyle/>
          <a:p>
            <a:pPr marL="0" lvl="1" algn="ctr"/>
            <a:r>
              <a:rPr lang="zh-CN" altLang="en-US" sz="8800" b="1" smtClean="0">
                <a:solidFill>
                  <a:srgbClr val="002060"/>
                </a:solidFill>
                <a:latin typeface="微軟正黑體" panose="020B0604030504040204" pitchFamily="34" charset="-120"/>
                <a:ea typeface="微軟正黑體" panose="020B0604030504040204" pitchFamily="34" charset="-120"/>
              </a:rPr>
              <a:t>平台概述</a:t>
            </a:r>
            <a:endParaRPr lang="en-US" altLang="zh-CN" sz="8800" b="1" dirty="0">
              <a:solidFill>
                <a:srgbClr val="002060"/>
              </a:solidFill>
              <a:latin typeface="微軟正黑體" panose="020B0604030504040204" pitchFamily="34" charset="-120"/>
              <a:ea typeface="微軟正黑體" panose="020B0604030504040204" pitchFamily="34" charset="-120"/>
            </a:endParaRPr>
          </a:p>
        </p:txBody>
      </p:sp>
      <p:grpSp>
        <p:nvGrpSpPr>
          <p:cNvPr id="42" name="组合 28">
            <a:extLst>
              <a:ext uri="{FF2B5EF4-FFF2-40B4-BE49-F238E27FC236}">
                <a16:creationId xmlns="" xmlns:a16="http://schemas.microsoft.com/office/drawing/2014/main" id="{CB115EA5-56B1-E8F2-931E-CE787314BD24}"/>
              </a:ext>
            </a:extLst>
          </p:cNvPr>
          <p:cNvGrpSpPr/>
          <p:nvPr/>
        </p:nvGrpSpPr>
        <p:grpSpPr>
          <a:xfrm>
            <a:off x="4247769" y="3997125"/>
            <a:ext cx="3622571" cy="346249"/>
            <a:chOff x="4287744" y="3997125"/>
            <a:chExt cx="3622571" cy="346249"/>
          </a:xfrm>
        </p:grpSpPr>
        <p:sp>
          <p:nvSpPr>
            <p:cNvPr id="43" name="文本框 9">
              <a:extLst>
                <a:ext uri="{FF2B5EF4-FFF2-40B4-BE49-F238E27FC236}">
                  <a16:creationId xmlns="" xmlns:a16="http://schemas.microsoft.com/office/drawing/2014/main" id="{1EB07612-61D3-1C1A-8DDC-51283CFCECF7}"/>
                </a:ext>
              </a:extLst>
            </p:cNvPr>
            <p:cNvSpPr txBox="1"/>
            <p:nvPr/>
          </p:nvSpPr>
          <p:spPr>
            <a:xfrm>
              <a:off x="5043307" y="3997125"/>
              <a:ext cx="2102492" cy="346249"/>
            </a:xfrm>
            <a:prstGeom prst="rect">
              <a:avLst/>
            </a:prstGeom>
            <a:noFill/>
          </p:spPr>
          <p:txBody>
            <a:bodyPr wrap="square" lIns="68580" tIns="34290" rIns="68580" bIns="34290" rtlCol="0">
              <a:spAutoFit/>
            </a:bodyPr>
            <a:lstStyle/>
            <a:p>
              <a:pPr marL="0" lvl="1" algn="ctr"/>
              <a:r>
                <a:rPr lang="en-US" altLang="zh-CN" dirty="0">
                  <a:solidFill>
                    <a:srgbClr val="2F5EB0"/>
                  </a:solidFill>
                  <a:latin typeface="Calibri" panose="020F0502020204030204" pitchFamily="34" charset="0"/>
                  <a:ea typeface="微软雅黑" panose="020B0503020204020204" pitchFamily="34" charset="-122"/>
                  <a:cs typeface="Calibri" panose="020F0502020204030204" pitchFamily="34" charset="0"/>
                </a:rPr>
                <a:t>Platform Overview</a:t>
              </a:r>
              <a:endParaRPr lang="zh-CN" altLang="en-US" dirty="0">
                <a:solidFill>
                  <a:srgbClr val="2F5EB0"/>
                </a:solidFill>
                <a:latin typeface="Calibri" panose="020F0502020204030204" pitchFamily="34" charset="0"/>
                <a:ea typeface="微软雅黑" panose="020B0503020204020204" pitchFamily="34" charset="-122"/>
                <a:cs typeface="Calibri" panose="020F0502020204030204" pitchFamily="34" charset="0"/>
              </a:endParaRPr>
            </a:p>
          </p:txBody>
        </p:sp>
        <p:cxnSp>
          <p:nvCxnSpPr>
            <p:cNvPr id="44" name="直接连接符 29">
              <a:extLst>
                <a:ext uri="{FF2B5EF4-FFF2-40B4-BE49-F238E27FC236}">
                  <a16:creationId xmlns="" xmlns:a16="http://schemas.microsoft.com/office/drawing/2014/main" id="{2EC0FC73-4311-E388-9C3F-82BAF10D08EB}"/>
                </a:ext>
              </a:extLst>
            </p:cNvPr>
            <p:cNvCxnSpPr>
              <a:cxnSpLocks/>
              <a:endCxn id="43" idx="1"/>
            </p:cNvCxnSpPr>
            <p:nvPr/>
          </p:nvCxnSpPr>
          <p:spPr>
            <a:xfrm flipV="1">
              <a:off x="4287744" y="4170250"/>
              <a:ext cx="755563" cy="14432"/>
            </a:xfrm>
            <a:prstGeom prst="line">
              <a:avLst/>
            </a:prstGeom>
            <a:ln>
              <a:round/>
              <a:headEnd type="oval"/>
              <a:tailEnd type="oval"/>
            </a:ln>
          </p:spPr>
          <p:style>
            <a:lnRef idx="1">
              <a:schemeClr val="accent1"/>
            </a:lnRef>
            <a:fillRef idx="0">
              <a:schemeClr val="accent1"/>
            </a:fillRef>
            <a:effectRef idx="0">
              <a:schemeClr val="accent1"/>
            </a:effectRef>
            <a:fontRef idx="minor">
              <a:schemeClr val="tx1"/>
            </a:fontRef>
          </p:style>
        </p:cxnSp>
        <p:cxnSp>
          <p:nvCxnSpPr>
            <p:cNvPr id="45" name="直接连接符 30">
              <a:extLst>
                <a:ext uri="{FF2B5EF4-FFF2-40B4-BE49-F238E27FC236}">
                  <a16:creationId xmlns="" xmlns:a16="http://schemas.microsoft.com/office/drawing/2014/main" id="{B00F1EFA-C8B7-BC36-7150-D52C2ADA9F23}"/>
                </a:ext>
              </a:extLst>
            </p:cNvPr>
            <p:cNvCxnSpPr>
              <a:cxnSpLocks/>
            </p:cNvCxnSpPr>
            <p:nvPr/>
          </p:nvCxnSpPr>
          <p:spPr>
            <a:xfrm flipV="1">
              <a:off x="7145799" y="4177859"/>
              <a:ext cx="764516" cy="6823"/>
            </a:xfrm>
            <a:prstGeom prst="line">
              <a:avLst/>
            </a:prstGeom>
            <a:ln>
              <a:round/>
              <a:headEnd type="ova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425647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p:cNvGrpSpPr/>
          <p:nvPr/>
        </p:nvGrpSpPr>
        <p:grpSpPr>
          <a:xfrm>
            <a:off x="0" y="0"/>
            <a:ext cx="12484889" cy="6858001"/>
            <a:chOff x="0" y="0"/>
            <a:chExt cx="12484889" cy="6858001"/>
          </a:xfrm>
        </p:grpSpPr>
        <p:sp>
          <p:nvSpPr>
            <p:cNvPr id="3" name="矩形 2"/>
            <p:cNvSpPr/>
            <p:nvPr/>
          </p:nvSpPr>
          <p:spPr>
            <a:xfrm>
              <a:off x="0" y="3629"/>
              <a:ext cx="12192000" cy="6854372"/>
            </a:xfrm>
            <a:prstGeom prst="rect">
              <a:avLst/>
            </a:prstGeom>
            <a:blipFill dpi="0" rotWithShape="0">
              <a:blip r:embed="rId3">
                <a:alphaModFix amt="90000"/>
                <a:extLst>
                  <a:ext uri="{BEBA8EAE-BF5A-486C-A8C5-ECC9F3942E4B}">
                    <a14:imgProps xmlns:a14="http://schemas.microsoft.com/office/drawing/2010/main">
                      <a14:imgLayer r:embed="rId4">
                        <a14:imgEffect>
                          <a14:artisticBlur radius="26"/>
                        </a14:imgEffect>
                      </a14:imgLayer>
                    </a14:imgProps>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p:cNvPicPr>
              <a:picLocks noChangeAspect="1"/>
            </p:cNvPicPr>
            <p:nvPr/>
          </p:nvPicPr>
          <p:blipFill>
            <a:blip r:embed="rId5">
              <a:extLst>
                <a:ext uri="{BEBA8EAE-BF5A-486C-A8C5-ECC9F3942E4B}">
                  <a14:imgProps xmlns:a14="http://schemas.microsoft.com/office/drawing/2010/main">
                    <a14:imgLayer r:embed="rId6">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6" name="文字方塊 5"/>
          <p:cNvSpPr txBox="1"/>
          <p:nvPr/>
        </p:nvSpPr>
        <p:spPr>
          <a:xfrm>
            <a:off x="658482" y="103023"/>
            <a:ext cx="2339102" cy="523220"/>
          </a:xfrm>
          <a:prstGeom prst="rect">
            <a:avLst/>
          </a:prstGeom>
          <a:noFill/>
        </p:spPr>
        <p:txBody>
          <a:bodyPr wrap="none" rtlCol="0">
            <a:spAutoFit/>
          </a:bodyPr>
          <a:lstStyle/>
          <a:p>
            <a:r>
              <a:rPr lang="zh-TW" altLang="en-US" sz="2800" b="1" dirty="0">
                <a:solidFill>
                  <a:srgbClr val="002060"/>
                </a:solidFill>
                <a:latin typeface="微軟正黑體" panose="020B0604030504040204" pitchFamily="34" charset="-120"/>
                <a:ea typeface="微軟正黑體" panose="020B0604030504040204" pitchFamily="34" charset="-120"/>
              </a:rPr>
              <a:t>業務問題分析</a:t>
            </a:r>
          </a:p>
        </p:txBody>
      </p:sp>
      <p:pic>
        <p:nvPicPr>
          <p:cNvPr id="7" name="圖片 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8" name="橢圓 7"/>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圓角矩形 8"/>
          <p:cNvSpPr/>
          <p:nvPr/>
        </p:nvSpPr>
        <p:spPr>
          <a:xfrm>
            <a:off x="292889" y="701262"/>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0" name="矩形: 圆角 31">
            <a:extLst>
              <a:ext uri="{FF2B5EF4-FFF2-40B4-BE49-F238E27FC236}">
                <a16:creationId xmlns="" xmlns:a16="http://schemas.microsoft.com/office/drawing/2014/main" id="{CF4FED1D-0912-99DD-DAAB-0F1484CAC09B}"/>
              </a:ext>
            </a:extLst>
          </p:cNvPr>
          <p:cNvSpPr/>
          <p:nvPr/>
        </p:nvSpPr>
        <p:spPr>
          <a:xfrm>
            <a:off x="527316" y="935046"/>
            <a:ext cx="11118025" cy="2613098"/>
          </a:xfrm>
          <a:prstGeom prst="roundRect">
            <a:avLst>
              <a:gd name="adj" fmla="val 3630"/>
            </a:avLst>
          </a:prstGeom>
          <a:solidFill>
            <a:schemeClr val="accent1">
              <a:alpha val="4000"/>
            </a:schemeClr>
          </a:solidFill>
          <a:ln w="1524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a:extLst>
              <a:ext uri="{FF2B5EF4-FFF2-40B4-BE49-F238E27FC236}">
                <a16:creationId xmlns="" xmlns:a16="http://schemas.microsoft.com/office/drawing/2014/main" id="{AC7FE916-54DD-D963-DCAE-FD2F5B0F7E45}"/>
              </a:ext>
            </a:extLst>
          </p:cNvPr>
          <p:cNvSpPr/>
          <p:nvPr/>
        </p:nvSpPr>
        <p:spPr>
          <a:xfrm>
            <a:off x="909660" y="1411247"/>
            <a:ext cx="6496878" cy="1172629"/>
          </a:xfrm>
          <a:prstGeom prst="rect">
            <a:avLst/>
          </a:prstGeom>
        </p:spPr>
        <p:txBody>
          <a:bodyPr wrap="square">
            <a:spAutoFit/>
          </a:bodyPr>
          <a:lstStyle/>
          <a:p>
            <a:pPr defTabSz="1450340">
              <a:lnSpc>
                <a:spcPct val="130000"/>
              </a:lnSpc>
            </a:pP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過去分析處理是從</a:t>
            </a:r>
            <a:r>
              <a:rPr lang="en-US" altLang="zh-TW" dirty="0">
                <a:solidFill>
                  <a:srgbClr val="002060"/>
                </a:solidFill>
                <a:latin typeface="Microsoft JhengHei" panose="020B0604030504040204" pitchFamily="34" charset="-120"/>
                <a:ea typeface="Microsoft JhengHei" panose="020B0604030504040204" pitchFamily="34" charset="-120"/>
                <a:cs typeface="Open Sans" pitchFamily="34" charset="0"/>
              </a:rPr>
              <a:t>i</a:t>
            </a:r>
            <a:r>
              <a:rPr lang="en-US" altLang="zh-TW"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nsight</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下載數據，再通過人工</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處理</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產生報表</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，隨著數據逐年增長</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en-US" altLang="zh-TW"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 </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處理速度已不符合客</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戶</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需求</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急需對分析</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業務進行</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改善</a:t>
            </a:r>
            <a:endParaRPr lang="en-US" altLang="zh-CN"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grpSp>
        <p:nvGrpSpPr>
          <p:cNvPr id="13" name="组合 40">
            <a:extLst>
              <a:ext uri="{FF2B5EF4-FFF2-40B4-BE49-F238E27FC236}">
                <a16:creationId xmlns="" xmlns:a16="http://schemas.microsoft.com/office/drawing/2014/main" id="{ECD64D79-D8F7-2ACB-C4E3-792436A63885}"/>
              </a:ext>
            </a:extLst>
          </p:cNvPr>
          <p:cNvGrpSpPr/>
          <p:nvPr/>
        </p:nvGrpSpPr>
        <p:grpSpPr>
          <a:xfrm>
            <a:off x="2405268" y="3557093"/>
            <a:ext cx="7381461" cy="498698"/>
            <a:chOff x="2405268" y="3557093"/>
            <a:chExt cx="7381461" cy="498698"/>
          </a:xfrm>
        </p:grpSpPr>
        <p:sp>
          <p:nvSpPr>
            <p:cNvPr id="14" name="矩形 13">
              <a:extLst>
                <a:ext uri="{FF2B5EF4-FFF2-40B4-BE49-F238E27FC236}">
                  <a16:creationId xmlns="" xmlns:a16="http://schemas.microsoft.com/office/drawing/2014/main" id="{DD74247B-BA27-2677-F028-F8F360F5C415}"/>
                </a:ext>
              </a:extLst>
            </p:cNvPr>
            <p:cNvSpPr/>
            <p:nvPr/>
          </p:nvSpPr>
          <p:spPr>
            <a:xfrm>
              <a:off x="2405270" y="3756991"/>
              <a:ext cx="93600" cy="298159"/>
            </a:xfrm>
            <a:prstGeom prst="rect">
              <a:avLst/>
            </a:prstGeom>
            <a:solidFill>
              <a:srgbClr val="C4D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矩形 14">
              <a:extLst>
                <a:ext uri="{FF2B5EF4-FFF2-40B4-BE49-F238E27FC236}">
                  <a16:creationId xmlns="" xmlns:a16="http://schemas.microsoft.com/office/drawing/2014/main" id="{9E84E28B-40BF-406D-F4A1-05E9FE994520}"/>
                </a:ext>
              </a:extLst>
            </p:cNvPr>
            <p:cNvSpPr/>
            <p:nvPr/>
          </p:nvSpPr>
          <p:spPr>
            <a:xfrm>
              <a:off x="6049126" y="3557093"/>
              <a:ext cx="93600" cy="498058"/>
            </a:xfrm>
            <a:prstGeom prst="rect">
              <a:avLst/>
            </a:prstGeom>
            <a:solidFill>
              <a:srgbClr val="C4D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15">
              <a:extLst>
                <a:ext uri="{FF2B5EF4-FFF2-40B4-BE49-F238E27FC236}">
                  <a16:creationId xmlns="" xmlns:a16="http://schemas.microsoft.com/office/drawing/2014/main" id="{73913DF1-0B77-3476-81CF-3B0B895C0BE0}"/>
                </a:ext>
              </a:extLst>
            </p:cNvPr>
            <p:cNvSpPr/>
            <p:nvPr/>
          </p:nvSpPr>
          <p:spPr>
            <a:xfrm>
              <a:off x="9693129" y="3756991"/>
              <a:ext cx="93600" cy="298800"/>
            </a:xfrm>
            <a:prstGeom prst="rect">
              <a:avLst/>
            </a:prstGeom>
            <a:solidFill>
              <a:srgbClr val="C4D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矩形 16">
              <a:extLst>
                <a:ext uri="{FF2B5EF4-FFF2-40B4-BE49-F238E27FC236}">
                  <a16:creationId xmlns="" xmlns:a16="http://schemas.microsoft.com/office/drawing/2014/main" id="{E00F9FFF-E719-5AE7-7384-EC83D26F4DDB}"/>
                </a:ext>
              </a:extLst>
            </p:cNvPr>
            <p:cNvSpPr/>
            <p:nvPr/>
          </p:nvSpPr>
          <p:spPr>
            <a:xfrm>
              <a:off x="2405268" y="3756991"/>
              <a:ext cx="7381461" cy="95719"/>
            </a:xfrm>
            <a:prstGeom prst="rect">
              <a:avLst/>
            </a:prstGeom>
            <a:solidFill>
              <a:srgbClr val="C4D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grpSp>
      <p:sp>
        <p:nvSpPr>
          <p:cNvPr id="18" name="矩形: 圆角 45">
            <a:extLst>
              <a:ext uri="{FF2B5EF4-FFF2-40B4-BE49-F238E27FC236}">
                <a16:creationId xmlns="" xmlns:a16="http://schemas.microsoft.com/office/drawing/2014/main" id="{ADD56C26-35E4-3863-A2E0-920723713620}"/>
              </a:ext>
            </a:extLst>
          </p:cNvPr>
          <p:cNvSpPr/>
          <p:nvPr/>
        </p:nvSpPr>
        <p:spPr>
          <a:xfrm>
            <a:off x="527316" y="4322242"/>
            <a:ext cx="11118025" cy="2115427"/>
          </a:xfrm>
          <a:prstGeom prst="roundRect">
            <a:avLst>
              <a:gd name="adj" fmla="val 2961"/>
            </a:avLst>
          </a:prstGeom>
          <a:solidFill>
            <a:srgbClr val="3165F6">
              <a:alpha val="4000"/>
            </a:srgbClr>
          </a:solidFill>
          <a:ln w="1524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 xmlns:a16="http://schemas.microsoft.com/office/drawing/2014/main" id="{0D574DD2-DBD0-5597-EC7A-0DD7EFD810A5}"/>
              </a:ext>
            </a:extLst>
          </p:cNvPr>
          <p:cNvSpPr/>
          <p:nvPr/>
        </p:nvSpPr>
        <p:spPr>
          <a:xfrm>
            <a:off x="8432155" y="4768794"/>
            <a:ext cx="2852439" cy="720197"/>
          </a:xfrm>
          <a:prstGeom prst="rect">
            <a:avLst/>
          </a:prstGeom>
          <a:noFill/>
        </p:spPr>
        <p:txBody>
          <a:bodyPr wrap="square" lIns="0" tIns="0" rIns="0" bIns="0" rtlCol="0">
            <a:spAutoFit/>
          </a:bodyPr>
          <a:lstStyle/>
          <a:p>
            <a:pPr defTabSz="1450340">
              <a:lnSpc>
                <a:spcPct val="130000"/>
              </a:lnSpc>
            </a:pP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數據分析</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與</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數據糾</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錯</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工作需要大量人力且出錯率高</a:t>
            </a:r>
            <a:endPar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20" name="矩形 19">
            <a:extLst>
              <a:ext uri="{FF2B5EF4-FFF2-40B4-BE49-F238E27FC236}">
                <a16:creationId xmlns="" xmlns:a16="http://schemas.microsoft.com/office/drawing/2014/main" id="{EEA64258-05C0-E49F-6E90-45B5E912568C}"/>
              </a:ext>
            </a:extLst>
          </p:cNvPr>
          <p:cNvSpPr/>
          <p:nvPr/>
        </p:nvSpPr>
        <p:spPr>
          <a:xfrm>
            <a:off x="4672125" y="4768794"/>
            <a:ext cx="2932513" cy="1080296"/>
          </a:xfrm>
          <a:prstGeom prst="rect">
            <a:avLst/>
          </a:prstGeom>
          <a:noFill/>
        </p:spPr>
        <p:txBody>
          <a:bodyPr wrap="square" lIns="0" tIns="0" rIns="0" bIns="0" rtlCol="0">
            <a:spAutoFit/>
          </a:bodyPr>
          <a:lstStyle/>
          <a:p>
            <a:pPr defTabSz="1450340">
              <a:lnSpc>
                <a:spcPct val="130000"/>
              </a:lnSpc>
            </a:pP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數據量達到每日</a:t>
            </a:r>
            <a:r>
              <a:rPr lang="en-US" altLang="zh-TW"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20G</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的程度，測項達到十幾萬項</a:t>
            </a:r>
            <a:r>
              <a:rPr lang="zh-CN"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分析處理難度越來越高</a:t>
            </a:r>
            <a:endPar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21" name="矩形 20">
            <a:extLst>
              <a:ext uri="{FF2B5EF4-FFF2-40B4-BE49-F238E27FC236}">
                <a16:creationId xmlns="" xmlns:a16="http://schemas.microsoft.com/office/drawing/2014/main" id="{61C2BD7D-EDE1-5494-6F12-4315866DA391}"/>
              </a:ext>
            </a:extLst>
          </p:cNvPr>
          <p:cNvSpPr/>
          <p:nvPr/>
        </p:nvSpPr>
        <p:spPr>
          <a:xfrm>
            <a:off x="886921" y="4768794"/>
            <a:ext cx="2924738" cy="1440394"/>
          </a:xfrm>
          <a:prstGeom prst="rect">
            <a:avLst/>
          </a:prstGeom>
          <a:noFill/>
        </p:spPr>
        <p:txBody>
          <a:bodyPr wrap="square" lIns="0" tIns="0" rIns="0" bIns="0" rtlCol="0">
            <a:spAutoFit/>
          </a:bodyPr>
          <a:lstStyle/>
          <a:p>
            <a:pPr defTabSz="1450340">
              <a:lnSpc>
                <a:spcPct val="130000"/>
              </a:lnSpc>
            </a:pP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過</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去</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報表</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是</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從</a:t>
            </a:r>
            <a:r>
              <a:rPr lang="en-US" altLang="zh-TW" dirty="0">
                <a:solidFill>
                  <a:srgbClr val="002060"/>
                </a:solidFill>
                <a:latin typeface="Microsoft JhengHei" panose="020B0604030504040204" pitchFamily="34" charset="-120"/>
                <a:ea typeface="Microsoft JhengHei" panose="020B0604030504040204" pitchFamily="34" charset="-120"/>
                <a:cs typeface="Open Sans" pitchFamily="34" charset="0"/>
              </a:rPr>
              <a:t>insight</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下載數據</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，再針對數據分析</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處理</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工作</a:t>
            </a:r>
            <a:r>
              <a:rPr lang="zh-CN"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無法</a:t>
            </a:r>
            <a:r>
              <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rPr>
              <a:t>即</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時分析</a:t>
            </a:r>
            <a:r>
              <a:rPr lang="en-US" altLang="zh-TW"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 </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延遲時間達到</a:t>
            </a:r>
            <a:r>
              <a:rPr lang="en-US" altLang="zh-TW"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4</a:t>
            </a:r>
            <a:r>
              <a:rPr lang="zh-TW" altLang="en-US"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小時以上</a:t>
            </a:r>
            <a:endParaRPr lang="zh-TW" altLang="en-US"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cxnSp>
        <p:nvCxnSpPr>
          <p:cNvPr id="22" name="直接连接符 49">
            <a:extLst>
              <a:ext uri="{FF2B5EF4-FFF2-40B4-BE49-F238E27FC236}">
                <a16:creationId xmlns="" xmlns:a16="http://schemas.microsoft.com/office/drawing/2014/main" id="{6246021B-77C8-1A09-31F2-798E45C76633}"/>
              </a:ext>
            </a:extLst>
          </p:cNvPr>
          <p:cNvCxnSpPr/>
          <p:nvPr/>
        </p:nvCxnSpPr>
        <p:spPr>
          <a:xfrm>
            <a:off x="4273550" y="4581735"/>
            <a:ext cx="0" cy="1619040"/>
          </a:xfrm>
          <a:prstGeom prst="line">
            <a:avLst/>
          </a:prstGeom>
          <a:ln w="15240">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 name="直接连接符 50">
            <a:extLst>
              <a:ext uri="{FF2B5EF4-FFF2-40B4-BE49-F238E27FC236}">
                <a16:creationId xmlns="" xmlns:a16="http://schemas.microsoft.com/office/drawing/2014/main" id="{C544D52B-FD98-8F5F-68FD-58123565774D}"/>
              </a:ext>
            </a:extLst>
          </p:cNvPr>
          <p:cNvCxnSpPr/>
          <p:nvPr/>
        </p:nvCxnSpPr>
        <p:spPr>
          <a:xfrm>
            <a:off x="7965385" y="4581735"/>
            <a:ext cx="0" cy="1619040"/>
          </a:xfrm>
          <a:prstGeom prst="line">
            <a:avLst/>
          </a:prstGeom>
          <a:ln w="15240">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4" name="直接连接符 51">
            <a:extLst>
              <a:ext uri="{FF2B5EF4-FFF2-40B4-BE49-F238E27FC236}">
                <a16:creationId xmlns="" xmlns:a16="http://schemas.microsoft.com/office/drawing/2014/main" id="{1D2115EE-3770-67F3-E2B7-BC6B3BA15D44}"/>
              </a:ext>
            </a:extLst>
          </p:cNvPr>
          <p:cNvCxnSpPr>
            <a:cxnSpLocks/>
          </p:cNvCxnSpPr>
          <p:nvPr/>
        </p:nvCxnSpPr>
        <p:spPr>
          <a:xfrm>
            <a:off x="7723390" y="1332062"/>
            <a:ext cx="0" cy="1819065"/>
          </a:xfrm>
          <a:prstGeom prst="line">
            <a:avLst/>
          </a:prstGeom>
          <a:ln w="15240">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0" name="群組 39"/>
          <p:cNvGrpSpPr/>
          <p:nvPr/>
        </p:nvGrpSpPr>
        <p:grpSpPr>
          <a:xfrm>
            <a:off x="8733315" y="4074375"/>
            <a:ext cx="1980000" cy="517607"/>
            <a:chOff x="8733315" y="4074375"/>
            <a:chExt cx="1980000" cy="517607"/>
          </a:xfrm>
        </p:grpSpPr>
        <p:sp>
          <p:nvSpPr>
            <p:cNvPr id="26" name="矩形: 圆角 41">
              <a:extLst>
                <a:ext uri="{FF2B5EF4-FFF2-40B4-BE49-F238E27FC236}">
                  <a16:creationId xmlns="" xmlns:a16="http://schemas.microsoft.com/office/drawing/2014/main" id="{A34D326F-8C03-BDBF-5E79-5A53D8AC7521}"/>
                </a:ext>
              </a:extLst>
            </p:cNvPr>
            <p:cNvSpPr/>
            <p:nvPr/>
          </p:nvSpPr>
          <p:spPr>
            <a:xfrm>
              <a:off x="8733315" y="4074375"/>
              <a:ext cx="1980000" cy="517607"/>
            </a:xfrm>
            <a:prstGeom prst="roundRect">
              <a:avLst>
                <a:gd name="adj" fmla="val 50000"/>
              </a:avLst>
            </a:prstGeom>
            <a:solidFill>
              <a:srgbClr val="BCD6FC"/>
            </a:solidFill>
            <a:ln w="25400">
              <a:solidFill>
                <a:schemeClr val="bg1"/>
              </a:solidFill>
            </a:ln>
            <a:effectLst>
              <a:outerShdw blurRad="50800" dist="38100" dir="5400000" algn="t"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 xmlns:a16="http://schemas.microsoft.com/office/drawing/2014/main" id="{4ADD57D5-2022-B098-6313-DCECE2E85883}"/>
                </a:ext>
              </a:extLst>
            </p:cNvPr>
            <p:cNvSpPr/>
            <p:nvPr/>
          </p:nvSpPr>
          <p:spPr>
            <a:xfrm>
              <a:off x="9207620" y="4105319"/>
              <a:ext cx="1449714" cy="406843"/>
            </a:xfrm>
            <a:prstGeom prst="rect">
              <a:avLst/>
            </a:prstGeom>
            <a:noFill/>
          </p:spPr>
          <p:txBody>
            <a:bodyPr wrap="square" lIns="0" tIns="0" rIns="0" bIns="0" rtlCol="0">
              <a:spAutoFit/>
            </a:bodyPr>
            <a:lstStyle/>
            <a:p>
              <a:pPr hangingPunct="0">
                <a:lnSpc>
                  <a:spcPct val="150000"/>
                </a:lnSpc>
              </a:pPr>
              <a:r>
                <a:rPr lang="zh-CN" altLang="en-US" sz="20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人力消耗大</a:t>
              </a:r>
              <a:endParaRPr lang="zh-CN" altLang="en-US" sz="20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pic>
          <p:nvPicPr>
            <p:cNvPr id="28" name="图形 59" descr="带齿轮的头部">
              <a:extLst>
                <a:ext uri="{FF2B5EF4-FFF2-40B4-BE49-F238E27FC236}">
                  <a16:creationId xmlns="" xmlns:a16="http://schemas.microsoft.com/office/drawing/2014/main" id="{61036D3C-3DC9-511D-46E9-372E27CC62B7}"/>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 xmlns:asvg="http://schemas.microsoft.com/office/drawing/2016/SVG/main" r:embed="rId10"/>
                </a:ext>
              </a:extLst>
            </a:blip>
            <a:stretch>
              <a:fillRect/>
            </a:stretch>
          </p:blipFill>
          <p:spPr>
            <a:xfrm>
              <a:off x="8785469" y="4143437"/>
              <a:ext cx="399468" cy="399468"/>
            </a:xfrm>
            <a:prstGeom prst="rect">
              <a:avLst/>
            </a:prstGeom>
          </p:spPr>
        </p:pic>
      </p:grpSp>
      <p:grpSp>
        <p:nvGrpSpPr>
          <p:cNvPr id="39" name="群組 38"/>
          <p:cNvGrpSpPr/>
          <p:nvPr/>
        </p:nvGrpSpPr>
        <p:grpSpPr>
          <a:xfrm>
            <a:off x="5043453" y="4064128"/>
            <a:ext cx="2252090" cy="517607"/>
            <a:chOff x="5043453" y="4064128"/>
            <a:chExt cx="2252090" cy="517607"/>
          </a:xfrm>
        </p:grpSpPr>
        <p:sp>
          <p:nvSpPr>
            <p:cNvPr id="30" name="矩形: 圆角 46">
              <a:extLst>
                <a:ext uri="{FF2B5EF4-FFF2-40B4-BE49-F238E27FC236}">
                  <a16:creationId xmlns="" xmlns:a16="http://schemas.microsoft.com/office/drawing/2014/main" id="{26C25261-4D81-41CE-D539-8D2BEF130C57}"/>
                </a:ext>
              </a:extLst>
            </p:cNvPr>
            <p:cNvSpPr/>
            <p:nvPr/>
          </p:nvSpPr>
          <p:spPr>
            <a:xfrm>
              <a:off x="5043453" y="4064128"/>
              <a:ext cx="2160000" cy="517607"/>
            </a:xfrm>
            <a:prstGeom prst="roundRect">
              <a:avLst>
                <a:gd name="adj" fmla="val 50000"/>
              </a:avLst>
            </a:prstGeom>
            <a:solidFill>
              <a:srgbClr val="BCD6FC"/>
            </a:solidFill>
            <a:ln w="25400">
              <a:solidFill>
                <a:schemeClr val="bg1"/>
              </a:solidFill>
            </a:ln>
            <a:effectLst>
              <a:outerShdw blurRad="50800" dist="38100" dir="5400000" algn="t"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1" name="图形 57" descr="数据库">
              <a:extLst>
                <a:ext uri="{FF2B5EF4-FFF2-40B4-BE49-F238E27FC236}">
                  <a16:creationId xmlns="" xmlns:a16="http://schemas.microsoft.com/office/drawing/2014/main" id="{4EF4B95E-5EB8-D871-B3A0-4A8E7561EE12}"/>
                </a:ext>
              </a:extLst>
            </p:cNvPr>
            <p:cNvPicPr>
              <a:picLocks noChangeAspect="1"/>
            </p:cNvPicPr>
            <p:nvPr/>
          </p:nvPicPr>
          <p:blipFill>
            <a:blip r:embed="rId11" cstate="print">
              <a:extLst>
                <a:ext uri="{28A0092B-C50C-407E-A947-70E740481C1C}">
                  <a14:useLocalDpi xmlns:a14="http://schemas.microsoft.com/office/drawing/2010/main" val="0"/>
                </a:ext>
                <a:ext uri="{96DAC541-7B7A-43D3-8B79-37D633B846F1}">
                  <asvg:svgBlip xmlns="" xmlns:asvg="http://schemas.microsoft.com/office/drawing/2016/SVG/main" r:embed="rId12"/>
                </a:ext>
              </a:extLst>
            </a:blip>
            <a:stretch>
              <a:fillRect/>
            </a:stretch>
          </p:blipFill>
          <p:spPr>
            <a:xfrm>
              <a:off x="5083578" y="4127754"/>
              <a:ext cx="405626" cy="405626"/>
            </a:xfrm>
            <a:prstGeom prst="rect">
              <a:avLst/>
            </a:prstGeom>
          </p:spPr>
        </p:pic>
        <p:sp>
          <p:nvSpPr>
            <p:cNvPr id="32" name="矩形 31">
              <a:extLst>
                <a:ext uri="{FF2B5EF4-FFF2-40B4-BE49-F238E27FC236}">
                  <a16:creationId xmlns="" xmlns:a16="http://schemas.microsoft.com/office/drawing/2014/main" id="{371C10AE-4026-C80A-1F8C-D916888A7478}"/>
                </a:ext>
              </a:extLst>
            </p:cNvPr>
            <p:cNvSpPr/>
            <p:nvPr/>
          </p:nvSpPr>
          <p:spPr>
            <a:xfrm>
              <a:off x="5518670" y="4099694"/>
              <a:ext cx="1776873" cy="405111"/>
            </a:xfrm>
            <a:prstGeom prst="rect">
              <a:avLst/>
            </a:prstGeom>
            <a:noFill/>
          </p:spPr>
          <p:txBody>
            <a:bodyPr wrap="square" lIns="0" tIns="0" rIns="0" bIns="0" rtlCol="0">
              <a:spAutoFit/>
            </a:bodyPr>
            <a:lstStyle/>
            <a:p>
              <a:pPr hangingPunct="0">
                <a:lnSpc>
                  <a:spcPct val="150000"/>
                </a:lnSpc>
              </a:pPr>
              <a:r>
                <a:rPr lang="zh-CN" altLang="en-US" sz="20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分析過程複雜</a:t>
              </a:r>
              <a:endParaRPr lang="zh-TW" altLang="en-US" sz="20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grpSp>
      <p:sp>
        <p:nvSpPr>
          <p:cNvPr id="34" name="矩形: 圆角 47">
            <a:extLst>
              <a:ext uri="{FF2B5EF4-FFF2-40B4-BE49-F238E27FC236}">
                <a16:creationId xmlns="" xmlns:a16="http://schemas.microsoft.com/office/drawing/2014/main" id="{F44FB0E1-E335-53B6-9D99-16ED76ADA53B}"/>
              </a:ext>
            </a:extLst>
          </p:cNvPr>
          <p:cNvSpPr/>
          <p:nvPr/>
        </p:nvSpPr>
        <p:spPr>
          <a:xfrm>
            <a:off x="1341984" y="4085185"/>
            <a:ext cx="2160000" cy="517607"/>
          </a:xfrm>
          <a:prstGeom prst="roundRect">
            <a:avLst>
              <a:gd name="adj" fmla="val 50000"/>
            </a:avLst>
          </a:prstGeom>
          <a:solidFill>
            <a:srgbClr val="BCD6FC"/>
          </a:solidFill>
          <a:ln w="25400">
            <a:solidFill>
              <a:schemeClr val="bg1"/>
            </a:solidFill>
          </a:ln>
          <a:effectLst>
            <a:outerShdw blurRad="50800" dist="38100" dir="5400000" algn="t"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5" name="图形 61" descr="沙漏">
            <a:extLst>
              <a:ext uri="{FF2B5EF4-FFF2-40B4-BE49-F238E27FC236}">
                <a16:creationId xmlns="" xmlns:a16="http://schemas.microsoft.com/office/drawing/2014/main" id="{A4E205B5-BB2A-B483-9947-488A402F561D}"/>
              </a:ext>
            </a:extLst>
          </p:cNvPr>
          <p:cNvPicPr>
            <a:picLocks/>
          </p:cNvPicPr>
          <p:nvPr/>
        </p:nvPicPr>
        <p:blipFill>
          <a:blip r:embed="rId13" cstate="print">
            <a:extLst>
              <a:ext uri="{28A0092B-C50C-407E-A947-70E740481C1C}">
                <a14:useLocalDpi xmlns:a14="http://schemas.microsoft.com/office/drawing/2010/main" val="0"/>
              </a:ext>
              <a:ext uri="{96DAC541-7B7A-43D3-8B79-37D633B846F1}">
                <asvg:svgBlip xmlns="" xmlns:asvg="http://schemas.microsoft.com/office/drawing/2016/SVG/main" r:embed="rId14"/>
              </a:ext>
            </a:extLst>
          </a:blip>
          <a:stretch>
            <a:fillRect/>
          </a:stretch>
        </p:blipFill>
        <p:spPr>
          <a:xfrm>
            <a:off x="1399335" y="4156997"/>
            <a:ext cx="448122" cy="413651"/>
          </a:xfrm>
          <a:prstGeom prst="rect">
            <a:avLst/>
          </a:prstGeom>
        </p:spPr>
      </p:pic>
      <p:sp>
        <p:nvSpPr>
          <p:cNvPr id="36" name="矩形 35">
            <a:extLst>
              <a:ext uri="{FF2B5EF4-FFF2-40B4-BE49-F238E27FC236}">
                <a16:creationId xmlns="" xmlns:a16="http://schemas.microsoft.com/office/drawing/2014/main" id="{BF1D6C9F-908E-F487-ECDF-2C52CF8EAEDA}"/>
              </a:ext>
            </a:extLst>
          </p:cNvPr>
          <p:cNvSpPr/>
          <p:nvPr/>
        </p:nvSpPr>
        <p:spPr>
          <a:xfrm>
            <a:off x="1837932" y="4120627"/>
            <a:ext cx="1621306" cy="405111"/>
          </a:xfrm>
          <a:prstGeom prst="rect">
            <a:avLst/>
          </a:prstGeom>
          <a:noFill/>
        </p:spPr>
        <p:txBody>
          <a:bodyPr wrap="square" lIns="0" tIns="0" rIns="0" bIns="0" rtlCol="0">
            <a:spAutoFit/>
          </a:bodyPr>
          <a:lstStyle/>
          <a:p>
            <a:pPr hangingPunct="0">
              <a:lnSpc>
                <a:spcPct val="150000"/>
              </a:lnSpc>
            </a:pPr>
            <a:r>
              <a:rPr lang="zh-TW" altLang="en-US" sz="20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分析時效不足</a:t>
            </a:r>
          </a:p>
        </p:txBody>
      </p:sp>
      <p:sp>
        <p:nvSpPr>
          <p:cNvPr id="37" name="橢圓 36"/>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46" name="群組 45"/>
          <p:cNvGrpSpPr/>
          <p:nvPr/>
        </p:nvGrpSpPr>
        <p:grpSpPr>
          <a:xfrm>
            <a:off x="8175916" y="1087663"/>
            <a:ext cx="3406344" cy="2519210"/>
            <a:chOff x="8175916" y="1087663"/>
            <a:chExt cx="3406344" cy="2519210"/>
          </a:xfrm>
        </p:grpSpPr>
        <p:pic>
          <p:nvPicPr>
            <p:cNvPr id="11" name="Picture 4" descr="C:\Users\F1238539\Downloads\mix-line-bar (1).png">
              <a:extLst>
                <a:ext uri="{FF2B5EF4-FFF2-40B4-BE49-F238E27FC236}">
                  <a16:creationId xmlns="" xmlns:a16="http://schemas.microsoft.com/office/drawing/2014/main" id="{022763FD-E719-B4C1-5880-388F251A1208}"/>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8175916" y="1087663"/>
              <a:ext cx="3406344" cy="2519210"/>
            </a:xfrm>
            <a:prstGeom prst="rect">
              <a:avLst/>
            </a:prstGeom>
            <a:noFill/>
            <a:extLst>
              <a:ext uri="{909E8E84-426E-40DD-AFC4-6F175D3DCCD1}">
                <a14:hiddenFill xmlns:a14="http://schemas.microsoft.com/office/drawing/2010/main">
                  <a:solidFill>
                    <a:srgbClr val="FFFFFF"/>
                  </a:solidFill>
                </a14:hiddenFill>
              </a:ext>
            </a:extLst>
          </p:spPr>
        </p:pic>
        <p:grpSp>
          <p:nvGrpSpPr>
            <p:cNvPr id="38" name="群組 37"/>
            <p:cNvGrpSpPr/>
            <p:nvPr/>
          </p:nvGrpSpPr>
          <p:grpSpPr>
            <a:xfrm>
              <a:off x="8534400" y="3342527"/>
              <a:ext cx="2647950" cy="184666"/>
              <a:chOff x="8534400" y="3342527"/>
              <a:chExt cx="2647950" cy="184666"/>
            </a:xfrm>
          </p:grpSpPr>
          <p:sp>
            <p:nvSpPr>
              <p:cNvPr id="29" name="矩形 28"/>
              <p:cNvSpPr/>
              <p:nvPr/>
            </p:nvSpPr>
            <p:spPr>
              <a:xfrm>
                <a:off x="8534400" y="3406472"/>
                <a:ext cx="2647950" cy="100057"/>
              </a:xfrm>
              <a:prstGeom prst="rect">
                <a:avLst/>
              </a:prstGeom>
              <a:solidFill>
                <a:srgbClr val="ECF1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3" name="文字方塊 32"/>
              <p:cNvSpPr txBox="1"/>
              <p:nvPr/>
            </p:nvSpPr>
            <p:spPr>
              <a:xfrm>
                <a:off x="10838339" y="3342527"/>
                <a:ext cx="344011" cy="184666"/>
              </a:xfrm>
              <a:prstGeom prst="rect">
                <a:avLst/>
              </a:prstGeom>
              <a:noFill/>
            </p:spPr>
            <p:txBody>
              <a:bodyPr wrap="square" rtlCol="0">
                <a:spAutoFit/>
              </a:bodyPr>
              <a:lstStyle/>
              <a:p>
                <a:r>
                  <a:rPr lang="en-US" altLang="zh-TW" sz="600" dirty="0" smtClean="0">
                    <a:solidFill>
                      <a:schemeClr val="bg2">
                        <a:lumMod val="50000"/>
                      </a:schemeClr>
                    </a:solidFill>
                  </a:rPr>
                  <a:t>2022</a:t>
                </a:r>
                <a:endParaRPr lang="zh-TW" altLang="en-US" sz="600" dirty="0">
                  <a:solidFill>
                    <a:schemeClr val="bg2">
                      <a:lumMod val="50000"/>
                    </a:schemeClr>
                  </a:solidFill>
                </a:endParaRPr>
              </a:p>
            </p:txBody>
          </p:sp>
          <p:sp>
            <p:nvSpPr>
              <p:cNvPr id="41" name="文字方塊 40"/>
              <p:cNvSpPr txBox="1"/>
              <p:nvPr/>
            </p:nvSpPr>
            <p:spPr>
              <a:xfrm>
                <a:off x="10384210" y="3342527"/>
                <a:ext cx="344011" cy="184666"/>
              </a:xfrm>
              <a:prstGeom prst="rect">
                <a:avLst/>
              </a:prstGeom>
              <a:noFill/>
            </p:spPr>
            <p:txBody>
              <a:bodyPr wrap="square" rtlCol="0">
                <a:spAutoFit/>
              </a:bodyPr>
              <a:lstStyle/>
              <a:p>
                <a:r>
                  <a:rPr lang="en-US" altLang="zh-TW" sz="600" dirty="0" smtClean="0">
                    <a:solidFill>
                      <a:schemeClr val="bg2">
                        <a:lumMod val="50000"/>
                      </a:schemeClr>
                    </a:solidFill>
                  </a:rPr>
                  <a:t>2021</a:t>
                </a:r>
                <a:endParaRPr lang="zh-TW" altLang="en-US" sz="600" dirty="0">
                  <a:solidFill>
                    <a:schemeClr val="bg2">
                      <a:lumMod val="50000"/>
                    </a:schemeClr>
                  </a:solidFill>
                </a:endParaRPr>
              </a:p>
            </p:txBody>
          </p:sp>
          <p:sp>
            <p:nvSpPr>
              <p:cNvPr id="42" name="文字方塊 41"/>
              <p:cNvSpPr txBox="1"/>
              <p:nvPr/>
            </p:nvSpPr>
            <p:spPr>
              <a:xfrm>
                <a:off x="9930083" y="3342527"/>
                <a:ext cx="344011" cy="184666"/>
              </a:xfrm>
              <a:prstGeom prst="rect">
                <a:avLst/>
              </a:prstGeom>
              <a:noFill/>
            </p:spPr>
            <p:txBody>
              <a:bodyPr wrap="square" rtlCol="0">
                <a:spAutoFit/>
              </a:bodyPr>
              <a:lstStyle/>
              <a:p>
                <a:r>
                  <a:rPr lang="en-US" altLang="zh-TW" sz="600" dirty="0" smtClean="0">
                    <a:solidFill>
                      <a:schemeClr val="bg2">
                        <a:lumMod val="50000"/>
                      </a:schemeClr>
                    </a:solidFill>
                  </a:rPr>
                  <a:t>2020</a:t>
                </a:r>
                <a:endParaRPr lang="zh-TW" altLang="en-US" sz="600" dirty="0">
                  <a:solidFill>
                    <a:schemeClr val="bg2">
                      <a:lumMod val="50000"/>
                    </a:schemeClr>
                  </a:solidFill>
                </a:endParaRPr>
              </a:p>
            </p:txBody>
          </p:sp>
          <p:sp>
            <p:nvSpPr>
              <p:cNvPr id="43" name="文字方塊 42"/>
              <p:cNvSpPr txBox="1"/>
              <p:nvPr/>
            </p:nvSpPr>
            <p:spPr>
              <a:xfrm>
                <a:off x="9475956" y="3342527"/>
                <a:ext cx="344011" cy="184666"/>
              </a:xfrm>
              <a:prstGeom prst="rect">
                <a:avLst/>
              </a:prstGeom>
              <a:noFill/>
            </p:spPr>
            <p:txBody>
              <a:bodyPr wrap="square" rtlCol="0">
                <a:spAutoFit/>
              </a:bodyPr>
              <a:lstStyle/>
              <a:p>
                <a:r>
                  <a:rPr lang="en-US" altLang="zh-TW" sz="600" dirty="0" smtClean="0">
                    <a:solidFill>
                      <a:schemeClr val="bg2">
                        <a:lumMod val="50000"/>
                      </a:schemeClr>
                    </a:solidFill>
                  </a:rPr>
                  <a:t>2019</a:t>
                </a:r>
                <a:endParaRPr lang="zh-TW" altLang="en-US" sz="600" dirty="0">
                  <a:solidFill>
                    <a:schemeClr val="bg2">
                      <a:lumMod val="50000"/>
                    </a:schemeClr>
                  </a:solidFill>
                </a:endParaRPr>
              </a:p>
            </p:txBody>
          </p:sp>
          <p:sp>
            <p:nvSpPr>
              <p:cNvPr id="44" name="文字方塊 43"/>
              <p:cNvSpPr txBox="1"/>
              <p:nvPr/>
            </p:nvSpPr>
            <p:spPr>
              <a:xfrm>
                <a:off x="9021829" y="3342527"/>
                <a:ext cx="344011" cy="184666"/>
              </a:xfrm>
              <a:prstGeom prst="rect">
                <a:avLst/>
              </a:prstGeom>
              <a:noFill/>
            </p:spPr>
            <p:txBody>
              <a:bodyPr wrap="square" rtlCol="0">
                <a:spAutoFit/>
              </a:bodyPr>
              <a:lstStyle/>
              <a:p>
                <a:r>
                  <a:rPr lang="en-US" altLang="zh-TW" sz="600" dirty="0" smtClean="0">
                    <a:solidFill>
                      <a:schemeClr val="bg2">
                        <a:lumMod val="50000"/>
                      </a:schemeClr>
                    </a:solidFill>
                  </a:rPr>
                  <a:t>2018</a:t>
                </a:r>
                <a:endParaRPr lang="zh-TW" altLang="en-US" sz="600" dirty="0">
                  <a:solidFill>
                    <a:schemeClr val="bg2">
                      <a:lumMod val="50000"/>
                    </a:schemeClr>
                  </a:solidFill>
                </a:endParaRPr>
              </a:p>
            </p:txBody>
          </p:sp>
          <p:sp>
            <p:nvSpPr>
              <p:cNvPr id="45" name="文字方塊 44"/>
              <p:cNvSpPr txBox="1"/>
              <p:nvPr/>
            </p:nvSpPr>
            <p:spPr>
              <a:xfrm>
                <a:off x="8567702" y="3342527"/>
                <a:ext cx="344011" cy="184666"/>
              </a:xfrm>
              <a:prstGeom prst="rect">
                <a:avLst/>
              </a:prstGeom>
              <a:noFill/>
            </p:spPr>
            <p:txBody>
              <a:bodyPr wrap="square" rtlCol="0">
                <a:spAutoFit/>
              </a:bodyPr>
              <a:lstStyle/>
              <a:p>
                <a:r>
                  <a:rPr lang="en-US" altLang="zh-TW" sz="600" dirty="0" smtClean="0">
                    <a:solidFill>
                      <a:schemeClr val="bg2">
                        <a:lumMod val="50000"/>
                      </a:schemeClr>
                    </a:solidFill>
                  </a:rPr>
                  <a:t>2017</a:t>
                </a:r>
                <a:endParaRPr lang="zh-TW" altLang="en-US" sz="600" dirty="0">
                  <a:solidFill>
                    <a:schemeClr val="bg2">
                      <a:lumMod val="50000"/>
                    </a:schemeClr>
                  </a:solidFill>
                </a:endParaRPr>
              </a:p>
            </p:txBody>
          </p:sp>
        </p:grpSp>
      </p:grpSp>
    </p:spTree>
    <p:extLst>
      <p:ext uri="{BB962C8B-B14F-4D97-AF65-F5344CB8AC3E}">
        <p14:creationId xmlns:p14="http://schemas.microsoft.com/office/powerpoint/2010/main" val="37394670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群組 27"/>
          <p:cNvGrpSpPr/>
          <p:nvPr/>
        </p:nvGrpSpPr>
        <p:grpSpPr>
          <a:xfrm>
            <a:off x="0" y="0"/>
            <a:ext cx="12484889" cy="6858001"/>
            <a:chOff x="0" y="0"/>
            <a:chExt cx="12484889" cy="6858001"/>
          </a:xfrm>
        </p:grpSpPr>
        <p:sp>
          <p:nvSpPr>
            <p:cNvPr id="29" name="矩形 28"/>
            <p:cNvSpPr/>
            <p:nvPr/>
          </p:nvSpPr>
          <p:spPr>
            <a:xfrm>
              <a:off x="0" y="3629"/>
              <a:ext cx="12192000" cy="6854372"/>
            </a:xfrm>
            <a:prstGeom prst="rect">
              <a:avLst/>
            </a:prstGeom>
            <a:blipFill dpi="0" rotWithShape="0">
              <a:blip r:embed="rId3">
                <a:alphaModFix amt="90000"/>
                <a:extLst>
                  <a:ext uri="{BEBA8EAE-BF5A-486C-A8C5-ECC9F3942E4B}">
                    <a14:imgProps xmlns:a14="http://schemas.microsoft.com/office/drawing/2010/main">
                      <a14:imgLayer r:embed="rId4">
                        <a14:imgEffect>
                          <a14:artisticBlur radius="26"/>
                        </a14:imgEffect>
                      </a14:imgLayer>
                    </a14:imgProps>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0" name="矩形 29"/>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31" name="圖片 30"/>
            <p:cNvPicPr>
              <a:picLocks noChangeAspect="1"/>
            </p:cNvPicPr>
            <p:nvPr/>
          </p:nvPicPr>
          <p:blipFill>
            <a:blip r:embed="rId5">
              <a:extLst>
                <a:ext uri="{BEBA8EAE-BF5A-486C-A8C5-ECC9F3942E4B}">
                  <a14:imgProps xmlns:a14="http://schemas.microsoft.com/office/drawing/2010/main">
                    <a14:imgLayer r:embed="rId6">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36" name="橢圓 35"/>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32" name="圖片 3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33" name="圓角矩形 32"/>
          <p:cNvSpPr/>
          <p:nvPr/>
        </p:nvSpPr>
        <p:spPr>
          <a:xfrm>
            <a:off x="292889" y="701262"/>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pic>
        <p:nvPicPr>
          <p:cNvPr id="6" name="圖片 5"/>
          <p:cNvPicPr>
            <a:picLocks noChangeAspect="1"/>
          </p:cNvPicPr>
          <p:nvPr/>
        </p:nvPicPr>
        <p:blipFill>
          <a:blip r:embed="rId8"/>
          <a:stretch>
            <a:fillRect/>
          </a:stretch>
        </p:blipFill>
        <p:spPr>
          <a:xfrm>
            <a:off x="1990094" y="1680507"/>
            <a:ext cx="8233051" cy="4013398"/>
          </a:xfrm>
          <a:prstGeom prst="rect">
            <a:avLst/>
          </a:prstGeom>
        </p:spPr>
      </p:pic>
      <p:sp>
        <p:nvSpPr>
          <p:cNvPr id="34" name="文字方塊 33"/>
          <p:cNvSpPr txBox="1"/>
          <p:nvPr/>
        </p:nvSpPr>
        <p:spPr>
          <a:xfrm>
            <a:off x="658482" y="103023"/>
            <a:ext cx="1620957" cy="523220"/>
          </a:xfrm>
          <a:prstGeom prst="rect">
            <a:avLst/>
          </a:prstGeom>
          <a:noFill/>
        </p:spPr>
        <p:txBody>
          <a:bodyPr wrap="none" rtlCol="0">
            <a:spAutoFit/>
          </a:bodyPr>
          <a:lstStyle/>
          <a:p>
            <a:r>
              <a:rPr lang="zh-TW" altLang="en-US" sz="2800" b="1" dirty="0">
                <a:solidFill>
                  <a:srgbClr val="002060"/>
                </a:solidFill>
                <a:latin typeface="微軟正黑體" panose="020B0604030504040204" pitchFamily="34" charset="-120"/>
                <a:ea typeface="微軟正黑體" panose="020B0604030504040204" pitchFamily="34" charset="-120"/>
              </a:rPr>
              <a:t>平台概述</a:t>
            </a:r>
          </a:p>
        </p:txBody>
      </p:sp>
      <p:sp>
        <p:nvSpPr>
          <p:cNvPr id="35" name="橢圓 34"/>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8" name="文字方塊 16">
            <a:extLst>
              <a:ext uri="{FF2B5EF4-FFF2-40B4-BE49-F238E27FC236}">
                <a16:creationId xmlns="" xmlns:a16="http://schemas.microsoft.com/office/drawing/2014/main" id="{28EC3B5F-3031-410E-60C5-2579B259836C}"/>
              </a:ext>
            </a:extLst>
          </p:cNvPr>
          <p:cNvSpPr txBox="1"/>
          <p:nvPr/>
        </p:nvSpPr>
        <p:spPr>
          <a:xfrm>
            <a:off x="4011848" y="966871"/>
            <a:ext cx="4168301" cy="523220"/>
          </a:xfrm>
          <a:prstGeom prst="rect">
            <a:avLst/>
          </a:prstGeom>
          <a:noFill/>
        </p:spPr>
        <p:txBody>
          <a:bodyPr wrap="square" rtlCol="0">
            <a:spAutoFit/>
          </a:bodyPr>
          <a:lstStyle/>
          <a:p>
            <a:pPr algn="ctr" defTabSz="907067"/>
            <a:r>
              <a:rPr lang="zh-TW" altLang="en-US" sz="2800" b="1" dirty="0">
                <a:solidFill>
                  <a:schemeClr val="accent5">
                    <a:lumMod val="75000"/>
                  </a:schemeClr>
                </a:solidFill>
                <a:latin typeface="微軟正黑體" panose="020B0604030504040204" pitchFamily="34" charset="-120"/>
                <a:ea typeface="微軟正黑體" panose="020B0604030504040204" pitchFamily="34" charset="-120"/>
              </a:rPr>
              <a:t>新產品測試智能監控系統</a:t>
            </a:r>
          </a:p>
        </p:txBody>
      </p:sp>
      <p:sp>
        <p:nvSpPr>
          <p:cNvPr id="40" name="任意多边形 65"/>
          <p:cNvSpPr/>
          <p:nvPr/>
        </p:nvSpPr>
        <p:spPr bwMode="auto">
          <a:xfrm rot="10800000" flipH="1">
            <a:off x="1197341" y="2086316"/>
            <a:ext cx="790795" cy="306210"/>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sp>
        <p:nvSpPr>
          <p:cNvPr id="42" name="任意多边形 65"/>
          <p:cNvSpPr/>
          <p:nvPr/>
        </p:nvSpPr>
        <p:spPr bwMode="auto">
          <a:xfrm rot="10800000" flipH="1">
            <a:off x="1209756" y="4999818"/>
            <a:ext cx="790795" cy="191296"/>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sp>
        <p:nvSpPr>
          <p:cNvPr id="43" name="任意多边形 65"/>
          <p:cNvSpPr/>
          <p:nvPr/>
        </p:nvSpPr>
        <p:spPr bwMode="auto">
          <a:xfrm rot="10800000">
            <a:off x="10215193" y="2120915"/>
            <a:ext cx="790795" cy="306210"/>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sp>
        <p:nvSpPr>
          <p:cNvPr id="44" name="任意多边形 65"/>
          <p:cNvSpPr/>
          <p:nvPr/>
        </p:nvSpPr>
        <p:spPr bwMode="auto">
          <a:xfrm rot="10800000">
            <a:off x="10224658" y="3670938"/>
            <a:ext cx="790795" cy="306210"/>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sp>
        <p:nvSpPr>
          <p:cNvPr id="45" name="任意多边形 65"/>
          <p:cNvSpPr/>
          <p:nvPr/>
        </p:nvSpPr>
        <p:spPr bwMode="auto">
          <a:xfrm rot="10800000">
            <a:off x="10224658" y="4999818"/>
            <a:ext cx="790795" cy="306210"/>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sp>
        <p:nvSpPr>
          <p:cNvPr id="48" name="矩形: 圆角 28">
            <a:extLst>
              <a:ext uri="{FF2B5EF4-FFF2-40B4-BE49-F238E27FC236}">
                <a16:creationId xmlns="" xmlns:a16="http://schemas.microsoft.com/office/drawing/2014/main" id="{DF7D1828-DEF3-115D-5D43-339CD6533EE3}"/>
              </a:ext>
            </a:extLst>
          </p:cNvPr>
          <p:cNvSpPr/>
          <p:nvPr/>
        </p:nvSpPr>
        <p:spPr>
          <a:xfrm rot="10800000">
            <a:off x="372080" y="1663803"/>
            <a:ext cx="1537168" cy="47914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49" name="矩形: 圆角 29">
            <a:extLst>
              <a:ext uri="{FF2B5EF4-FFF2-40B4-BE49-F238E27FC236}">
                <a16:creationId xmlns="" xmlns:a16="http://schemas.microsoft.com/office/drawing/2014/main" id="{80ECAB2C-5E89-3D3A-08CB-494FF949773C}"/>
              </a:ext>
            </a:extLst>
          </p:cNvPr>
          <p:cNvSpPr/>
          <p:nvPr/>
        </p:nvSpPr>
        <p:spPr>
          <a:xfrm>
            <a:off x="372080" y="1734783"/>
            <a:ext cx="1537168"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錯誤率排序</a:t>
            </a:r>
            <a:endPar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grpSp>
        <p:nvGrpSpPr>
          <p:cNvPr id="2" name="群組 1"/>
          <p:cNvGrpSpPr/>
          <p:nvPr/>
        </p:nvGrpSpPr>
        <p:grpSpPr>
          <a:xfrm>
            <a:off x="297350" y="3248424"/>
            <a:ext cx="1690785" cy="666855"/>
            <a:chOff x="297350" y="3248424"/>
            <a:chExt cx="1690785" cy="666855"/>
          </a:xfrm>
        </p:grpSpPr>
        <p:sp>
          <p:nvSpPr>
            <p:cNvPr id="41" name="任意多边形 65"/>
            <p:cNvSpPr/>
            <p:nvPr/>
          </p:nvSpPr>
          <p:spPr bwMode="auto">
            <a:xfrm rot="10800000" flipH="1">
              <a:off x="1197340" y="3670937"/>
              <a:ext cx="790795" cy="244342"/>
            </a:xfrm>
            <a:custGeom>
              <a:avLst/>
              <a:gdLst>
                <a:gd name="connsiteX0" fmla="*/ 0 w 2286000"/>
                <a:gd name="connsiteY0" fmla="*/ 472440 h 472440"/>
                <a:gd name="connsiteX1" fmla="*/ 472440 w 2286000"/>
                <a:gd name="connsiteY1" fmla="*/ 0 h 472440"/>
                <a:gd name="connsiteX2" fmla="*/ 2286000 w 2286000"/>
                <a:gd name="connsiteY2" fmla="*/ 0 h 472440"/>
              </a:gdLst>
              <a:ahLst/>
              <a:cxnLst>
                <a:cxn ang="0">
                  <a:pos x="connsiteX0" y="connsiteY0"/>
                </a:cxn>
                <a:cxn ang="0">
                  <a:pos x="connsiteX1" y="connsiteY1"/>
                </a:cxn>
                <a:cxn ang="0">
                  <a:pos x="connsiteX2" y="connsiteY2"/>
                </a:cxn>
              </a:cxnLst>
              <a:rect l="l" t="t" r="r" b="b"/>
              <a:pathLst>
                <a:path w="2286000" h="472440">
                  <a:moveTo>
                    <a:pt x="0" y="472440"/>
                  </a:moveTo>
                  <a:lnTo>
                    <a:pt x="472440" y="0"/>
                  </a:lnTo>
                  <a:lnTo>
                    <a:pt x="2286000" y="0"/>
                  </a:lnTo>
                </a:path>
              </a:pathLst>
            </a:custGeom>
            <a:noFill/>
            <a:ln w="25400">
              <a:solidFill>
                <a:srgbClr val="0358FD"/>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Times New Roman" pitchFamily="18" charset="0"/>
                <a:ea typeface="+mj-ea"/>
                <a:cs typeface="Times New Roman" pitchFamily="18" charset="0"/>
              </a:endParaRPr>
            </a:p>
          </p:txBody>
        </p:sp>
        <p:sp>
          <p:nvSpPr>
            <p:cNvPr id="51" name="矩形: 圆角 28">
              <a:extLst>
                <a:ext uri="{FF2B5EF4-FFF2-40B4-BE49-F238E27FC236}">
                  <a16:creationId xmlns="" xmlns:a16="http://schemas.microsoft.com/office/drawing/2014/main" id="{DF7D1828-DEF3-115D-5D43-339CD6533EE3}"/>
                </a:ext>
              </a:extLst>
            </p:cNvPr>
            <p:cNvSpPr/>
            <p:nvPr/>
          </p:nvSpPr>
          <p:spPr>
            <a:xfrm rot="10800000">
              <a:off x="372080" y="3248424"/>
              <a:ext cx="1537168" cy="47628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52" name="矩形: 圆角 29">
              <a:extLst>
                <a:ext uri="{FF2B5EF4-FFF2-40B4-BE49-F238E27FC236}">
                  <a16:creationId xmlns="" xmlns:a16="http://schemas.microsoft.com/office/drawing/2014/main" id="{80ECAB2C-5E89-3D3A-08CB-494FF949773C}"/>
                </a:ext>
              </a:extLst>
            </p:cNvPr>
            <p:cNvSpPr/>
            <p:nvPr/>
          </p:nvSpPr>
          <p:spPr>
            <a:xfrm>
              <a:off x="297350" y="3316499"/>
              <a:ext cx="1686625"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b="1" dirty="0" err="1"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Config</a:t>
              </a:r>
              <a:r>
                <a:rPr lang="zh-TW"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機</a:t>
              </a: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台數量</a:t>
              </a:r>
            </a:p>
          </p:txBody>
        </p:sp>
      </p:grpSp>
      <p:sp>
        <p:nvSpPr>
          <p:cNvPr id="54" name="矩形: 圆角 28">
            <a:extLst>
              <a:ext uri="{FF2B5EF4-FFF2-40B4-BE49-F238E27FC236}">
                <a16:creationId xmlns="" xmlns:a16="http://schemas.microsoft.com/office/drawing/2014/main" id="{DF7D1828-DEF3-115D-5D43-339CD6533EE3}"/>
              </a:ext>
            </a:extLst>
          </p:cNvPr>
          <p:cNvSpPr/>
          <p:nvPr/>
        </p:nvSpPr>
        <p:spPr>
          <a:xfrm rot="10800000">
            <a:off x="374910" y="4577305"/>
            <a:ext cx="1537168" cy="47914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55" name="矩形: 圆角 29">
            <a:extLst>
              <a:ext uri="{FF2B5EF4-FFF2-40B4-BE49-F238E27FC236}">
                <a16:creationId xmlns="" xmlns:a16="http://schemas.microsoft.com/office/drawing/2014/main" id="{80ECAB2C-5E89-3D3A-08CB-494FF949773C}"/>
              </a:ext>
            </a:extLst>
          </p:cNvPr>
          <p:cNvSpPr/>
          <p:nvPr/>
        </p:nvSpPr>
        <p:spPr>
          <a:xfrm>
            <a:off x="323772" y="4666438"/>
            <a:ext cx="1669688"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測試</a:t>
            </a:r>
            <a:r>
              <a:rPr lang="zh-CN"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良率</a:t>
            </a:r>
            <a:endPar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57" name="矩形: 圆角 28">
            <a:extLst>
              <a:ext uri="{FF2B5EF4-FFF2-40B4-BE49-F238E27FC236}">
                <a16:creationId xmlns="" xmlns:a16="http://schemas.microsoft.com/office/drawing/2014/main" id="{DF7D1828-DEF3-115D-5D43-339CD6533EE3}"/>
              </a:ext>
            </a:extLst>
          </p:cNvPr>
          <p:cNvSpPr/>
          <p:nvPr/>
        </p:nvSpPr>
        <p:spPr>
          <a:xfrm rot="10800000">
            <a:off x="10289719" y="1698402"/>
            <a:ext cx="1537168" cy="47914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58" name="矩形: 圆角 29">
            <a:extLst>
              <a:ext uri="{FF2B5EF4-FFF2-40B4-BE49-F238E27FC236}">
                <a16:creationId xmlns="" xmlns:a16="http://schemas.microsoft.com/office/drawing/2014/main" id="{80ECAB2C-5E89-3D3A-08CB-494FF949773C}"/>
              </a:ext>
            </a:extLst>
          </p:cNvPr>
          <p:cNvSpPr/>
          <p:nvPr/>
        </p:nvSpPr>
        <p:spPr>
          <a:xfrm>
            <a:off x="10156692" y="1766476"/>
            <a:ext cx="1803221"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測</a:t>
            </a: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試</a:t>
            </a:r>
            <a:r>
              <a:rPr lang="zh-CN"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機台</a:t>
            </a:r>
            <a:r>
              <a:rPr lang="zh-TW"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數</a:t>
            </a: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量</a:t>
            </a:r>
          </a:p>
        </p:txBody>
      </p:sp>
      <p:sp>
        <p:nvSpPr>
          <p:cNvPr id="60" name="矩形: 圆角 28">
            <a:extLst>
              <a:ext uri="{FF2B5EF4-FFF2-40B4-BE49-F238E27FC236}">
                <a16:creationId xmlns="" xmlns:a16="http://schemas.microsoft.com/office/drawing/2014/main" id="{DF7D1828-DEF3-115D-5D43-339CD6533EE3}"/>
              </a:ext>
            </a:extLst>
          </p:cNvPr>
          <p:cNvSpPr/>
          <p:nvPr/>
        </p:nvSpPr>
        <p:spPr>
          <a:xfrm rot="10800000">
            <a:off x="10299184" y="3248425"/>
            <a:ext cx="1537168" cy="47914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61" name="矩形: 圆角 29">
            <a:extLst>
              <a:ext uri="{FF2B5EF4-FFF2-40B4-BE49-F238E27FC236}">
                <a16:creationId xmlns="" xmlns:a16="http://schemas.microsoft.com/office/drawing/2014/main" id="{80ECAB2C-5E89-3D3A-08CB-494FF949773C}"/>
              </a:ext>
            </a:extLst>
          </p:cNvPr>
          <p:cNvSpPr/>
          <p:nvPr/>
        </p:nvSpPr>
        <p:spPr>
          <a:xfrm>
            <a:off x="10166157" y="3316499"/>
            <a:ext cx="1803221"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err="1">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C</a:t>
            </a:r>
            <a:r>
              <a:rPr lang="en-US" altLang="zh-CN" sz="1600" b="1" dirty="0" err="1"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onfig</a:t>
            </a:r>
            <a:r>
              <a:rPr lang="zh-TW"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折線圖</a:t>
            </a:r>
            <a:endPar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63" name="矩形: 圆角 28">
            <a:extLst>
              <a:ext uri="{FF2B5EF4-FFF2-40B4-BE49-F238E27FC236}">
                <a16:creationId xmlns="" xmlns:a16="http://schemas.microsoft.com/office/drawing/2014/main" id="{DF7D1828-DEF3-115D-5D43-339CD6533EE3}"/>
              </a:ext>
            </a:extLst>
          </p:cNvPr>
          <p:cNvSpPr/>
          <p:nvPr/>
        </p:nvSpPr>
        <p:spPr>
          <a:xfrm rot="10800000">
            <a:off x="10299184" y="4577305"/>
            <a:ext cx="1537168" cy="47914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64" name="矩形: 圆角 29">
            <a:extLst>
              <a:ext uri="{FF2B5EF4-FFF2-40B4-BE49-F238E27FC236}">
                <a16:creationId xmlns="" xmlns:a16="http://schemas.microsoft.com/office/drawing/2014/main" id="{80ECAB2C-5E89-3D3A-08CB-494FF949773C}"/>
              </a:ext>
            </a:extLst>
          </p:cNvPr>
          <p:cNvSpPr/>
          <p:nvPr/>
        </p:nvSpPr>
        <p:spPr>
          <a:xfrm>
            <a:off x="10166157" y="4645379"/>
            <a:ext cx="1803221"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正態分佈圖</a:t>
            </a:r>
            <a:endParaRPr lang="en-US" altLang="zh-TW"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grpSp>
        <p:nvGrpSpPr>
          <p:cNvPr id="3" name="群組 2"/>
          <p:cNvGrpSpPr/>
          <p:nvPr/>
        </p:nvGrpSpPr>
        <p:grpSpPr>
          <a:xfrm>
            <a:off x="5327416" y="5613319"/>
            <a:ext cx="1537168" cy="748123"/>
            <a:chOff x="5327416" y="5613319"/>
            <a:chExt cx="1537168" cy="748123"/>
          </a:xfrm>
        </p:grpSpPr>
        <p:cxnSp>
          <p:nvCxnSpPr>
            <p:cNvPr id="46" name="直線接點 45"/>
            <p:cNvCxnSpPr/>
            <p:nvPr/>
          </p:nvCxnSpPr>
          <p:spPr>
            <a:xfrm>
              <a:off x="6096000" y="5613319"/>
              <a:ext cx="0" cy="288589"/>
            </a:xfrm>
            <a:prstGeom prst="line">
              <a:avLst/>
            </a:prstGeom>
            <a:ln w="19050">
              <a:solidFill>
                <a:srgbClr val="0358FD"/>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66" name="矩形: 圆角 28">
              <a:extLst>
                <a:ext uri="{FF2B5EF4-FFF2-40B4-BE49-F238E27FC236}">
                  <a16:creationId xmlns="" xmlns:a16="http://schemas.microsoft.com/office/drawing/2014/main" id="{DF7D1828-DEF3-115D-5D43-339CD6533EE3}"/>
                </a:ext>
              </a:extLst>
            </p:cNvPr>
            <p:cNvSpPr/>
            <p:nvPr/>
          </p:nvSpPr>
          <p:spPr>
            <a:xfrm rot="10800000">
              <a:off x="5327416" y="5882301"/>
              <a:ext cx="1537168" cy="479141"/>
            </a:xfrm>
            <a:prstGeom prst="roundRect">
              <a:avLst>
                <a:gd name="adj" fmla="val 7035"/>
              </a:avLst>
            </a:prstGeom>
            <a:gradFill>
              <a:gsLst>
                <a:gs pos="1000">
                  <a:srgbClr val="0359FD"/>
                </a:gs>
                <a:gs pos="100000">
                  <a:srgbClr val="0279FE">
                    <a:alpha val="56000"/>
                  </a:srgbClr>
                </a:gs>
              </a:gsLst>
              <a:lin ang="2700000" scaled="1"/>
            </a:gradFill>
            <a:ln w="12700">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軟正黑體" panose="020B0604030504040204" pitchFamily="34" charset="-120"/>
                <a:ea typeface="微軟正黑體" panose="020B0604030504040204" pitchFamily="34" charset="-120"/>
              </a:endParaRPr>
            </a:p>
          </p:txBody>
        </p:sp>
        <p:sp>
          <p:nvSpPr>
            <p:cNvPr id="67" name="矩形: 圆角 29">
              <a:extLst>
                <a:ext uri="{FF2B5EF4-FFF2-40B4-BE49-F238E27FC236}">
                  <a16:creationId xmlns="" xmlns:a16="http://schemas.microsoft.com/office/drawing/2014/main" id="{80ECAB2C-5E89-3D3A-08CB-494FF949773C}"/>
                </a:ext>
              </a:extLst>
            </p:cNvPr>
            <p:cNvSpPr/>
            <p:nvPr/>
          </p:nvSpPr>
          <p:spPr>
            <a:xfrm>
              <a:off x="5327416" y="5953281"/>
              <a:ext cx="1537168" cy="319840"/>
            </a:xfrm>
            <a:prstGeom prst="roundRect">
              <a:avLst>
                <a:gd name="adj" fmla="val 15116"/>
              </a:avLst>
            </a:prstGeom>
            <a:noFill/>
            <a:ln>
              <a:noFill/>
            </a:ln>
            <a:effectLst>
              <a:outerShdw blurRad="50800" dist="38100" dir="8100000" algn="tr" rotWithShape="0">
                <a:srgbClr val="3229A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測</a:t>
              </a: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項</a:t>
              </a:r>
              <a:r>
                <a:rPr lang="zh-TW" altLang="en-US" sz="1600" b="1" dirty="0" smtClean="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箱型</a:t>
              </a:r>
              <a:r>
                <a:rPr lang="zh-TW" altLang="en-US" sz="1600" b="1" dirty="0">
                  <a:effectLst>
                    <a:outerShdw blurRad="50800" dist="38100" dir="5400000" algn="t" rotWithShape="0">
                      <a:srgbClr val="12157C">
                        <a:alpha val="40000"/>
                      </a:srgbClr>
                    </a:outerShdw>
                  </a:effectLst>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圖</a:t>
              </a:r>
            </a:p>
          </p:txBody>
        </p:sp>
      </p:grpSp>
    </p:spTree>
    <p:extLst>
      <p:ext uri="{BB962C8B-B14F-4D97-AF65-F5344CB8AC3E}">
        <p14:creationId xmlns:p14="http://schemas.microsoft.com/office/powerpoint/2010/main" val="28651678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群組 3"/>
          <p:cNvGrpSpPr/>
          <p:nvPr/>
        </p:nvGrpSpPr>
        <p:grpSpPr>
          <a:xfrm>
            <a:off x="0" y="0"/>
            <a:ext cx="12484889" cy="6858001"/>
            <a:chOff x="0" y="0"/>
            <a:chExt cx="12484889" cy="6858001"/>
          </a:xfrm>
        </p:grpSpPr>
        <p:sp>
          <p:nvSpPr>
            <p:cNvPr id="5" name="矩形 4"/>
            <p:cNvSpPr/>
            <p:nvPr/>
          </p:nvSpPr>
          <p:spPr>
            <a:xfrm>
              <a:off x="0" y="3629"/>
              <a:ext cx="12192000" cy="6854372"/>
            </a:xfrm>
            <a:prstGeom prst="rect">
              <a:avLst/>
            </a:prstGeom>
            <a:blipFill dpi="0" rotWithShape="0">
              <a:blip r:embed="rId3">
                <a:alphaModFix amt="90000"/>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矩形 5"/>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 name="圖片 6"/>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12" name="橢圓 11"/>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1" name="圓角矩形 50"/>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文字方塊 8"/>
          <p:cNvSpPr txBox="1"/>
          <p:nvPr/>
        </p:nvSpPr>
        <p:spPr>
          <a:xfrm>
            <a:off x="658482" y="103023"/>
            <a:ext cx="1620957" cy="523220"/>
          </a:xfrm>
          <a:prstGeom prst="rect">
            <a:avLst/>
          </a:prstGeom>
          <a:noFill/>
        </p:spPr>
        <p:txBody>
          <a:bodyPr wrap="none" rtlCol="0">
            <a:spAutoFit/>
          </a:bodyPr>
          <a:lstStyle/>
          <a:p>
            <a:r>
              <a:rPr lang="zh-CN" altLang="en-US" sz="2800" b="1" dirty="0" smtClean="0">
                <a:solidFill>
                  <a:srgbClr val="002060"/>
                </a:solidFill>
                <a:latin typeface="微軟正黑體" panose="020B0604030504040204" pitchFamily="34" charset="-120"/>
                <a:ea typeface="微軟正黑體" panose="020B0604030504040204" pitchFamily="34" charset="-120"/>
              </a:rPr>
              <a:t>核心功能</a:t>
            </a:r>
            <a:endParaRPr lang="zh-TW" altLang="en-US" sz="2800" b="1" dirty="0">
              <a:solidFill>
                <a:srgbClr val="002060"/>
              </a:solidFill>
              <a:latin typeface="微軟正黑體" panose="020B0604030504040204" pitchFamily="34" charset="-120"/>
              <a:ea typeface="微軟正黑體" panose="020B0604030504040204" pitchFamily="34" charset="-120"/>
            </a:endParaRPr>
          </a:p>
        </p:txBody>
      </p:sp>
      <p:pic>
        <p:nvPicPr>
          <p:cNvPr id="10" name="圖片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14" name="矩形: 圆角 29">
            <a:extLst>
              <a:ext uri="{FF2B5EF4-FFF2-40B4-BE49-F238E27FC236}">
                <a16:creationId xmlns="" xmlns:a16="http://schemas.microsoft.com/office/drawing/2014/main" id="{80ECAB2C-5E89-3D3A-08CB-494FF949773C}"/>
              </a:ext>
            </a:extLst>
          </p:cNvPr>
          <p:cNvSpPr/>
          <p:nvPr/>
        </p:nvSpPr>
        <p:spPr>
          <a:xfrm>
            <a:off x="583078" y="1118454"/>
            <a:ext cx="1208099" cy="396000"/>
          </a:xfrm>
          <a:prstGeom prst="roundRect">
            <a:avLst>
              <a:gd name="adj" fmla="val 15116"/>
            </a:avLst>
          </a:prstGeom>
          <a:solidFill>
            <a:srgbClr val="A4D5F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smtClean="0">
                <a:solidFill>
                  <a:schemeClr val="accent5">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工站</a:t>
            </a:r>
            <a:r>
              <a:rPr lang="en-US" altLang="zh-CN" sz="1600" b="1" dirty="0" smtClean="0">
                <a:solidFill>
                  <a:schemeClr val="accent5">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1</a:t>
            </a:r>
            <a:endParaRPr lang="zh-TW" altLang="en-US" sz="1600" b="1" dirty="0">
              <a:solidFill>
                <a:schemeClr val="accent5">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16" name="矩形: 圆角 29">
            <a:extLst>
              <a:ext uri="{FF2B5EF4-FFF2-40B4-BE49-F238E27FC236}">
                <a16:creationId xmlns="" xmlns:a16="http://schemas.microsoft.com/office/drawing/2014/main" id="{80ECAB2C-5E89-3D3A-08CB-494FF949773C}"/>
              </a:ext>
            </a:extLst>
          </p:cNvPr>
          <p:cNvSpPr/>
          <p:nvPr/>
        </p:nvSpPr>
        <p:spPr>
          <a:xfrm>
            <a:off x="583078" y="2179344"/>
            <a:ext cx="1208099" cy="396000"/>
          </a:xfrm>
          <a:prstGeom prst="roundRect">
            <a:avLst>
              <a:gd name="adj" fmla="val 15116"/>
            </a:avLst>
          </a:prstGeom>
          <a:solidFill>
            <a:srgbClr val="A4D5F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accent5">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工站</a:t>
            </a:r>
            <a:r>
              <a:rPr lang="en-US" altLang="zh-CN" sz="1600" b="1" dirty="0">
                <a:solidFill>
                  <a:schemeClr val="accent5">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2</a:t>
            </a:r>
            <a:endParaRPr lang="zh-TW" altLang="en-US" sz="1600" b="1" dirty="0">
              <a:solidFill>
                <a:schemeClr val="accent5">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18" name="矩形: 圆角 29">
            <a:extLst>
              <a:ext uri="{FF2B5EF4-FFF2-40B4-BE49-F238E27FC236}">
                <a16:creationId xmlns="" xmlns:a16="http://schemas.microsoft.com/office/drawing/2014/main" id="{80ECAB2C-5E89-3D3A-08CB-494FF949773C}"/>
              </a:ext>
            </a:extLst>
          </p:cNvPr>
          <p:cNvSpPr/>
          <p:nvPr/>
        </p:nvSpPr>
        <p:spPr>
          <a:xfrm>
            <a:off x="583077" y="3240234"/>
            <a:ext cx="1208099" cy="396000"/>
          </a:xfrm>
          <a:prstGeom prst="roundRect">
            <a:avLst>
              <a:gd name="adj" fmla="val 15116"/>
            </a:avLst>
          </a:prstGeom>
          <a:solidFill>
            <a:srgbClr val="A4D5F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accent5">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a:t>
            </a:r>
            <a:endParaRPr lang="zh-TW" altLang="en-US" sz="1600" b="1" dirty="0">
              <a:solidFill>
                <a:schemeClr val="accent5">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20" name="矩形: 圆角 29">
            <a:extLst>
              <a:ext uri="{FF2B5EF4-FFF2-40B4-BE49-F238E27FC236}">
                <a16:creationId xmlns="" xmlns:a16="http://schemas.microsoft.com/office/drawing/2014/main" id="{80ECAB2C-5E89-3D3A-08CB-494FF949773C}"/>
              </a:ext>
            </a:extLst>
          </p:cNvPr>
          <p:cNvSpPr/>
          <p:nvPr/>
        </p:nvSpPr>
        <p:spPr>
          <a:xfrm>
            <a:off x="583077" y="4301125"/>
            <a:ext cx="1208099" cy="396000"/>
          </a:xfrm>
          <a:prstGeom prst="roundRect">
            <a:avLst>
              <a:gd name="adj" fmla="val 15116"/>
            </a:avLst>
          </a:prstGeom>
          <a:solidFill>
            <a:srgbClr val="A4D5F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accent5">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工站</a:t>
            </a:r>
            <a:r>
              <a:rPr lang="en-US" altLang="zh-CN" sz="1600" b="1" dirty="0">
                <a:solidFill>
                  <a:schemeClr val="accent5">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n</a:t>
            </a:r>
            <a:endParaRPr lang="zh-TW" altLang="en-US" sz="1600" b="1" dirty="0">
              <a:solidFill>
                <a:schemeClr val="accent5">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25" name="矩形: 圆角 28">
            <a:extLst>
              <a:ext uri="{FF2B5EF4-FFF2-40B4-BE49-F238E27FC236}">
                <a16:creationId xmlns="" xmlns:a16="http://schemas.microsoft.com/office/drawing/2014/main" id="{DF7D1828-DEF3-115D-5D43-339CD6533EE3}"/>
              </a:ext>
            </a:extLst>
          </p:cNvPr>
          <p:cNvSpPr/>
          <p:nvPr/>
        </p:nvSpPr>
        <p:spPr>
          <a:xfrm rot="10800000">
            <a:off x="2389050" y="4382850"/>
            <a:ext cx="9108895" cy="1861092"/>
          </a:xfrm>
          <a:prstGeom prst="roundRect">
            <a:avLst>
              <a:gd name="adj" fmla="val 0"/>
            </a:avLst>
          </a:prstGeom>
          <a:gradFill>
            <a:gsLst>
              <a:gs pos="0">
                <a:srgbClr val="0498FC">
                  <a:alpha val="35294"/>
                </a:srgbClr>
              </a:gs>
              <a:gs pos="100000">
                <a:srgbClr val="DAE1FC">
                  <a:alpha val="46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矩形 10"/>
          <p:cNvSpPr/>
          <p:nvPr/>
        </p:nvSpPr>
        <p:spPr>
          <a:xfrm>
            <a:off x="2389050" y="3569045"/>
            <a:ext cx="9108895" cy="808145"/>
          </a:xfrm>
          <a:custGeom>
            <a:avLst/>
            <a:gdLst>
              <a:gd name="connsiteX0" fmla="*/ 0 w 9774773"/>
              <a:gd name="connsiteY0" fmla="*/ 0 h 604515"/>
              <a:gd name="connsiteX1" fmla="*/ 9774773 w 9774773"/>
              <a:gd name="connsiteY1" fmla="*/ 0 h 604515"/>
              <a:gd name="connsiteX2" fmla="*/ 9774773 w 9774773"/>
              <a:gd name="connsiteY2" fmla="*/ 604515 h 604515"/>
              <a:gd name="connsiteX3" fmla="*/ 0 w 9774773"/>
              <a:gd name="connsiteY3" fmla="*/ 604515 h 604515"/>
              <a:gd name="connsiteX4" fmla="*/ 0 w 9774773"/>
              <a:gd name="connsiteY4" fmla="*/ 0 h 604515"/>
              <a:gd name="connsiteX0" fmla="*/ 1876425 w 9774773"/>
              <a:gd name="connsiteY0" fmla="*/ 0 h 604515"/>
              <a:gd name="connsiteX1" fmla="*/ 9774773 w 9774773"/>
              <a:gd name="connsiteY1" fmla="*/ 0 h 604515"/>
              <a:gd name="connsiteX2" fmla="*/ 9774773 w 9774773"/>
              <a:gd name="connsiteY2" fmla="*/ 604515 h 604515"/>
              <a:gd name="connsiteX3" fmla="*/ 0 w 9774773"/>
              <a:gd name="connsiteY3" fmla="*/ 604515 h 604515"/>
              <a:gd name="connsiteX4" fmla="*/ 1876425 w 9774773"/>
              <a:gd name="connsiteY4" fmla="*/ 0 h 604515"/>
              <a:gd name="connsiteX0" fmla="*/ 1876425 w 9774773"/>
              <a:gd name="connsiteY0" fmla="*/ 9525 h 614040"/>
              <a:gd name="connsiteX1" fmla="*/ 7564973 w 9774773"/>
              <a:gd name="connsiteY1" fmla="*/ 0 h 614040"/>
              <a:gd name="connsiteX2" fmla="*/ 9774773 w 9774773"/>
              <a:gd name="connsiteY2" fmla="*/ 614040 h 614040"/>
              <a:gd name="connsiteX3" fmla="*/ 0 w 9774773"/>
              <a:gd name="connsiteY3" fmla="*/ 614040 h 614040"/>
              <a:gd name="connsiteX4" fmla="*/ 1876425 w 9774773"/>
              <a:gd name="connsiteY4" fmla="*/ 9525 h 614040"/>
              <a:gd name="connsiteX0" fmla="*/ 1876425 w 9774773"/>
              <a:gd name="connsiteY0" fmla="*/ 19050 h 623565"/>
              <a:gd name="connsiteX1" fmla="*/ 8031698 w 9774773"/>
              <a:gd name="connsiteY1" fmla="*/ 0 h 623565"/>
              <a:gd name="connsiteX2" fmla="*/ 9774773 w 9774773"/>
              <a:gd name="connsiteY2" fmla="*/ 623565 h 623565"/>
              <a:gd name="connsiteX3" fmla="*/ 0 w 9774773"/>
              <a:gd name="connsiteY3" fmla="*/ 623565 h 623565"/>
              <a:gd name="connsiteX4" fmla="*/ 1876425 w 9774773"/>
              <a:gd name="connsiteY4" fmla="*/ 19050 h 623565"/>
              <a:gd name="connsiteX0" fmla="*/ 981075 w 9774773"/>
              <a:gd name="connsiteY0" fmla="*/ 19050 h 623565"/>
              <a:gd name="connsiteX1" fmla="*/ 8031698 w 9774773"/>
              <a:gd name="connsiteY1" fmla="*/ 0 h 623565"/>
              <a:gd name="connsiteX2" fmla="*/ 9774773 w 9774773"/>
              <a:gd name="connsiteY2" fmla="*/ 623565 h 623565"/>
              <a:gd name="connsiteX3" fmla="*/ 0 w 9774773"/>
              <a:gd name="connsiteY3" fmla="*/ 623565 h 623565"/>
              <a:gd name="connsiteX4" fmla="*/ 981075 w 9774773"/>
              <a:gd name="connsiteY4" fmla="*/ 19050 h 623565"/>
              <a:gd name="connsiteX0" fmla="*/ 981075 w 9774773"/>
              <a:gd name="connsiteY0" fmla="*/ 19050 h 623565"/>
              <a:gd name="connsiteX1" fmla="*/ 9031823 w 9774773"/>
              <a:gd name="connsiteY1" fmla="*/ 0 h 623565"/>
              <a:gd name="connsiteX2" fmla="*/ 9774773 w 9774773"/>
              <a:gd name="connsiteY2" fmla="*/ 623565 h 623565"/>
              <a:gd name="connsiteX3" fmla="*/ 0 w 9774773"/>
              <a:gd name="connsiteY3" fmla="*/ 623565 h 623565"/>
              <a:gd name="connsiteX4" fmla="*/ 981075 w 9774773"/>
              <a:gd name="connsiteY4" fmla="*/ 19050 h 6235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4773" h="623565">
                <a:moveTo>
                  <a:pt x="981075" y="19050"/>
                </a:moveTo>
                <a:lnTo>
                  <a:pt x="9031823" y="0"/>
                </a:lnTo>
                <a:lnTo>
                  <a:pt x="9774773" y="623565"/>
                </a:lnTo>
                <a:lnTo>
                  <a:pt x="0" y="623565"/>
                </a:lnTo>
                <a:lnTo>
                  <a:pt x="981075" y="19050"/>
                </a:lnTo>
                <a:close/>
              </a:path>
            </a:pathLst>
          </a:custGeom>
          <a:gradFill>
            <a:gsLst>
              <a:gs pos="0">
                <a:srgbClr val="0498FF">
                  <a:alpha val="22000"/>
                </a:srgbClr>
              </a:gs>
              <a:gs pos="100000">
                <a:srgbClr val="DAE1FC">
                  <a:alpha val="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5" name="矩形: 圆角 29">
            <a:extLst>
              <a:ext uri="{FF2B5EF4-FFF2-40B4-BE49-F238E27FC236}">
                <a16:creationId xmlns="" xmlns:a16="http://schemas.microsoft.com/office/drawing/2014/main" id="{80ECAB2C-5E89-3D3A-08CB-494FF949773C}"/>
              </a:ext>
            </a:extLst>
          </p:cNvPr>
          <p:cNvSpPr/>
          <p:nvPr/>
        </p:nvSpPr>
        <p:spPr>
          <a:xfrm>
            <a:off x="2529822" y="4537205"/>
            <a:ext cx="1878003"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b="1" dirty="0">
                <a:solidFill>
                  <a:schemeClr val="accent1">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定時數據採集</a:t>
            </a:r>
          </a:p>
        </p:txBody>
      </p:sp>
      <p:sp>
        <p:nvSpPr>
          <p:cNvPr id="36" name="矩形: 圆角 29">
            <a:extLst>
              <a:ext uri="{FF2B5EF4-FFF2-40B4-BE49-F238E27FC236}">
                <a16:creationId xmlns="" xmlns:a16="http://schemas.microsoft.com/office/drawing/2014/main" id="{80ECAB2C-5E89-3D3A-08CB-494FF949773C}"/>
              </a:ext>
            </a:extLst>
          </p:cNvPr>
          <p:cNvSpPr/>
          <p:nvPr/>
        </p:nvSpPr>
        <p:spPr>
          <a:xfrm>
            <a:off x="4815369" y="4537205"/>
            <a:ext cx="1878003"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accent1">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數據存儲</a:t>
            </a:r>
            <a:endParaRPr lang="zh-CN" altLang="en-US" b="1" dirty="0">
              <a:solidFill>
                <a:schemeClr val="accent1">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37" name="矩形: 圆角 29">
            <a:extLst>
              <a:ext uri="{FF2B5EF4-FFF2-40B4-BE49-F238E27FC236}">
                <a16:creationId xmlns="" xmlns:a16="http://schemas.microsoft.com/office/drawing/2014/main" id="{80ECAB2C-5E89-3D3A-08CB-494FF949773C}"/>
              </a:ext>
            </a:extLst>
          </p:cNvPr>
          <p:cNvSpPr/>
          <p:nvPr/>
        </p:nvSpPr>
        <p:spPr>
          <a:xfrm>
            <a:off x="9386464" y="4537205"/>
            <a:ext cx="1878003"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可視化展示</a:t>
            </a:r>
          </a:p>
        </p:txBody>
      </p:sp>
      <p:sp>
        <p:nvSpPr>
          <p:cNvPr id="38" name="向右箭號 37"/>
          <p:cNvSpPr/>
          <p:nvPr/>
        </p:nvSpPr>
        <p:spPr>
          <a:xfrm>
            <a:off x="4788976" y="2634683"/>
            <a:ext cx="608524" cy="508665"/>
          </a:xfrm>
          <a:prstGeom prst="rightArrow">
            <a:avLst>
              <a:gd name="adj1" fmla="val 42506"/>
              <a:gd name="adj2" fmla="val 50000"/>
            </a:avLst>
          </a:prstGeom>
          <a:gradFill flip="none" rotWithShape="1">
            <a:gsLst>
              <a:gs pos="0">
                <a:srgbClr val="2A5CEA"/>
              </a:gs>
              <a:gs pos="100000">
                <a:srgbClr val="06F07D">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9" name="向右箭號 38"/>
          <p:cNvSpPr/>
          <p:nvPr/>
        </p:nvSpPr>
        <p:spPr>
          <a:xfrm>
            <a:off x="8312708" y="2634683"/>
            <a:ext cx="608524" cy="508665"/>
          </a:xfrm>
          <a:prstGeom prst="rightArrow">
            <a:avLst>
              <a:gd name="adj1" fmla="val 42506"/>
              <a:gd name="adj2" fmla="val 50000"/>
            </a:avLst>
          </a:prstGeom>
          <a:gradFill flip="none" rotWithShape="1">
            <a:gsLst>
              <a:gs pos="0">
                <a:srgbClr val="2A5CEA"/>
              </a:gs>
              <a:gs pos="100000">
                <a:srgbClr val="06F07D">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41" name="直線接點 40"/>
          <p:cNvCxnSpPr/>
          <p:nvPr/>
        </p:nvCxnSpPr>
        <p:spPr>
          <a:xfrm>
            <a:off x="4629150" y="4377136"/>
            <a:ext cx="0" cy="1872000"/>
          </a:xfrm>
          <a:prstGeom prst="line">
            <a:avLst/>
          </a:prstGeom>
          <a:ln w="19050">
            <a:gradFill>
              <a:gsLst>
                <a:gs pos="0">
                  <a:srgbClr val="0277EC"/>
                </a:gs>
                <a:gs pos="100000">
                  <a:schemeClr val="accent1">
                    <a:lumMod val="30000"/>
                    <a:lumOff val="7000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42" name="直線接點 41"/>
          <p:cNvCxnSpPr/>
          <p:nvPr/>
        </p:nvCxnSpPr>
        <p:spPr>
          <a:xfrm>
            <a:off x="9165138" y="4377136"/>
            <a:ext cx="0" cy="1872000"/>
          </a:xfrm>
          <a:prstGeom prst="line">
            <a:avLst/>
          </a:prstGeom>
          <a:ln w="19050">
            <a:gradFill>
              <a:gsLst>
                <a:gs pos="0">
                  <a:srgbClr val="0277EC"/>
                </a:gs>
                <a:gs pos="100000">
                  <a:schemeClr val="accent1">
                    <a:lumMod val="30000"/>
                    <a:lumOff val="7000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sp>
        <p:nvSpPr>
          <p:cNvPr id="46" name="矩形 45"/>
          <p:cNvSpPr/>
          <p:nvPr/>
        </p:nvSpPr>
        <p:spPr>
          <a:xfrm>
            <a:off x="2680303" y="4935725"/>
            <a:ext cx="1681447" cy="1052596"/>
          </a:xfrm>
          <a:prstGeom prst="rect">
            <a:avLst/>
          </a:prstGeom>
        </p:spPr>
        <p:txBody>
          <a:bodyPr wrap="square">
            <a:spAutoFit/>
          </a:bodyPr>
          <a:lstStyle/>
          <a:p>
            <a:pPr>
              <a:lnSpc>
                <a:spcPct val="130000"/>
              </a:lnSpc>
            </a:pP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工</a:t>
            </a:r>
            <a:r>
              <a:rPr lang="zh-CN"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rPr>
              <a:t>站定</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時收集某時間</a:t>
            </a:r>
            <a:r>
              <a:rPr lang="zh-CN"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rPr>
              <a:t>段內的測試數據</a:t>
            </a:r>
            <a:endParaRPr lang="en-US" altLang="zh-CN" sz="1600"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47" name="矩形 46"/>
          <p:cNvSpPr/>
          <p:nvPr/>
        </p:nvSpPr>
        <p:spPr>
          <a:xfrm>
            <a:off x="4795275" y="4935725"/>
            <a:ext cx="1985543" cy="1019638"/>
          </a:xfrm>
          <a:prstGeom prst="rect">
            <a:avLst/>
          </a:prstGeom>
        </p:spPr>
        <p:txBody>
          <a:bodyPr wrap="square">
            <a:spAutoFit/>
          </a:bodyPr>
          <a:lstStyle/>
          <a:p>
            <a:pPr>
              <a:lnSpc>
                <a:spcPct val="130000"/>
              </a:lnSpc>
            </a:pPr>
            <a:r>
              <a:rPr lang="zh-CN"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rPr>
              <a:t>服務器收集測試數據並將數據存儲到數據庫</a:t>
            </a:r>
            <a:endParaRPr lang="en-US" altLang="zh-CN" sz="1600"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48" name="矩形: 圆角 29">
            <a:extLst>
              <a:ext uri="{FF2B5EF4-FFF2-40B4-BE49-F238E27FC236}">
                <a16:creationId xmlns="" xmlns:a16="http://schemas.microsoft.com/office/drawing/2014/main" id="{80ECAB2C-5E89-3D3A-08CB-494FF949773C}"/>
              </a:ext>
            </a:extLst>
          </p:cNvPr>
          <p:cNvSpPr/>
          <p:nvPr/>
        </p:nvSpPr>
        <p:spPr>
          <a:xfrm>
            <a:off x="7100916" y="4537205"/>
            <a:ext cx="1878003" cy="319840"/>
          </a:xfrm>
          <a:prstGeom prst="roundRect">
            <a:avLst>
              <a:gd name="adj" fmla="val 15116"/>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accent1">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rPr>
              <a:t>數據分析</a:t>
            </a:r>
            <a:endParaRPr lang="zh-CN" altLang="en-US" b="1" dirty="0">
              <a:solidFill>
                <a:schemeClr val="accent1">
                  <a:lumMod val="50000"/>
                </a:schemeClr>
              </a:solidFill>
              <a:latin typeface="微軟正黑體" panose="020B0604030504040204" pitchFamily="34" charset="-120"/>
              <a:ea typeface="微軟正黑體" panose="020B0604030504040204" pitchFamily="34" charset="-120"/>
              <a:cs typeface="阿里巴巴普惠体 H" panose="00020600040101010101" pitchFamily="18" charset="-122"/>
              <a:sym typeface="字魂160号-檀宋" panose="00000500000000000000" pitchFamily="2" charset="-122"/>
            </a:endParaRPr>
          </a:p>
        </p:txBody>
      </p:sp>
      <p:sp>
        <p:nvSpPr>
          <p:cNvPr id="49" name="矩形 48"/>
          <p:cNvSpPr/>
          <p:nvPr/>
        </p:nvSpPr>
        <p:spPr>
          <a:xfrm>
            <a:off x="7114843" y="4935725"/>
            <a:ext cx="1811885" cy="1052596"/>
          </a:xfrm>
          <a:prstGeom prst="rect">
            <a:avLst/>
          </a:prstGeom>
        </p:spPr>
        <p:txBody>
          <a:bodyPr wrap="square">
            <a:spAutoFit/>
          </a:bodyPr>
          <a:lstStyle/>
          <a:p>
            <a:pPr>
              <a:lnSpc>
                <a:spcPct val="130000"/>
              </a:lnSpc>
            </a:pP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對</a:t>
            </a: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收集數據</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數據</a:t>
            </a:r>
            <a:r>
              <a:rPr lang="zh-CN"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rPr>
              <a:t>進行篩選及業務邏輯分析</a:t>
            </a:r>
            <a:endParaRPr lang="en-US" altLang="zh-CN" sz="1600"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50" name="矩形 49"/>
          <p:cNvSpPr/>
          <p:nvPr/>
        </p:nvSpPr>
        <p:spPr>
          <a:xfrm>
            <a:off x="9500862" y="4935725"/>
            <a:ext cx="1803400" cy="732508"/>
          </a:xfrm>
          <a:prstGeom prst="rect">
            <a:avLst/>
          </a:prstGeom>
        </p:spPr>
        <p:txBody>
          <a:bodyPr wrap="square">
            <a:spAutoFit/>
          </a:bodyPr>
          <a:lstStyle/>
          <a:p>
            <a:pPr>
              <a:lnSpc>
                <a:spcPct val="130000"/>
              </a:lnSpc>
            </a:pP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分析</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數據</a:t>
            </a:r>
            <a:r>
              <a:rPr lang="zh-CN"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rPr>
              <a:t>推</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送到</a:t>
            </a: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網頁系統</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展示</a:t>
            </a:r>
            <a:endParaRPr lang="zh-CN"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cxnSp>
        <p:nvCxnSpPr>
          <p:cNvPr id="56" name="直線接點 55"/>
          <p:cNvCxnSpPr/>
          <p:nvPr/>
        </p:nvCxnSpPr>
        <p:spPr>
          <a:xfrm>
            <a:off x="6897144" y="4377136"/>
            <a:ext cx="0" cy="1872000"/>
          </a:xfrm>
          <a:prstGeom prst="line">
            <a:avLst/>
          </a:prstGeom>
          <a:ln w="19050">
            <a:gradFill>
              <a:gsLst>
                <a:gs pos="0">
                  <a:srgbClr val="0277EC"/>
                </a:gs>
                <a:gs pos="100000">
                  <a:schemeClr val="accent1">
                    <a:lumMod val="30000"/>
                    <a:lumOff val="7000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pic>
        <p:nvPicPr>
          <p:cNvPr id="60" name="圖片 59"/>
          <p:cNvPicPr>
            <a:picLocks noChangeAspect="1"/>
          </p:cNvPicPr>
          <p:nvPr/>
        </p:nvPicPr>
        <p:blipFill rotWithShape="1">
          <a:blip r:embed="rId7">
            <a:extLst>
              <a:ext uri="{BEBA8EAE-BF5A-486C-A8C5-ECC9F3942E4B}">
                <a14:imgProps xmlns:a14="http://schemas.microsoft.com/office/drawing/2010/main">
                  <a14:imgLayer r:embed="rId8">
                    <a14:imgEffect>
                      <a14:colorTemperature colorTemp="4690"/>
                    </a14:imgEffect>
                  </a14:imgLayer>
                </a14:imgProps>
              </a:ext>
              <a:ext uri="{28A0092B-C50C-407E-A947-70E740481C1C}">
                <a14:useLocalDpi xmlns:a14="http://schemas.microsoft.com/office/drawing/2010/main" val="0"/>
              </a:ext>
            </a:extLst>
          </a:blip>
          <a:srcRect l="55642" t="12519" r="24398" b="12700"/>
          <a:stretch/>
        </p:blipFill>
        <p:spPr>
          <a:xfrm>
            <a:off x="2676525" y="1943100"/>
            <a:ext cx="1952625" cy="1981200"/>
          </a:xfrm>
          <a:prstGeom prst="rect">
            <a:avLst/>
          </a:prstGeom>
        </p:spPr>
      </p:pic>
      <p:pic>
        <p:nvPicPr>
          <p:cNvPr id="61" name="圖片 60"/>
          <p:cNvPicPr>
            <a:picLocks noChangeAspect="1"/>
          </p:cNvPicPr>
          <p:nvPr/>
        </p:nvPicPr>
        <p:blipFill>
          <a:blip r:embed="rId9">
            <a:extLst>
              <a:ext uri="{BEBA8EAE-BF5A-486C-A8C5-ECC9F3942E4B}">
                <a14:imgProps xmlns:a14="http://schemas.microsoft.com/office/drawing/2010/main">
                  <a14:imgLayer r:embed="rId10">
                    <a14:imgEffect>
                      <a14:colorTemperature colorTemp="47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5805416" y="2027257"/>
            <a:ext cx="2140323" cy="1935596"/>
          </a:xfrm>
          <a:prstGeom prst="rect">
            <a:avLst/>
          </a:prstGeom>
        </p:spPr>
      </p:pic>
      <p:pic>
        <p:nvPicPr>
          <p:cNvPr id="62" name="圖片 61"/>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176798" y="2204614"/>
            <a:ext cx="2321148" cy="1547432"/>
          </a:xfrm>
          <a:prstGeom prst="rect">
            <a:avLst/>
          </a:prstGeom>
        </p:spPr>
      </p:pic>
      <p:sp>
        <p:nvSpPr>
          <p:cNvPr id="11" name="橢圓 10"/>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矩形 20">
            <a:extLst>
              <a:ext uri="{FF2B5EF4-FFF2-40B4-BE49-F238E27FC236}">
                <a16:creationId xmlns="" xmlns:a16="http://schemas.microsoft.com/office/drawing/2014/main" id="{AFEFD055-8318-2D90-6C7D-7A76F4A7C4B0}"/>
              </a:ext>
            </a:extLst>
          </p:cNvPr>
          <p:cNvSpPr/>
          <p:nvPr/>
        </p:nvSpPr>
        <p:spPr>
          <a:xfrm>
            <a:off x="2676684" y="1364335"/>
            <a:ext cx="1909610" cy="415498"/>
          </a:xfrm>
          <a:prstGeom prst="rect">
            <a:avLst/>
          </a:prstGeom>
          <a:noFill/>
        </p:spPr>
        <p:txBody>
          <a:bodyPr wrap="square" lIns="0" tIns="0" rIns="0" bIns="0" rtlCol="0">
            <a:spAutoFit/>
          </a:bodyPr>
          <a:lstStyle/>
          <a:p>
            <a:pPr algn="ctr" hangingPunct="0">
              <a:lnSpc>
                <a:spcPct val="150000"/>
              </a:lnSpc>
            </a:pPr>
            <a:r>
              <a:rPr lang="zh-CN" altLang="en-US"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定時數據採集</a:t>
            </a:r>
            <a:endParaRPr lang="zh-TW" altLang="en-US"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grpSp>
        <p:nvGrpSpPr>
          <p:cNvPr id="64" name="群組 63"/>
          <p:cNvGrpSpPr/>
          <p:nvPr/>
        </p:nvGrpSpPr>
        <p:grpSpPr>
          <a:xfrm>
            <a:off x="5796093" y="1277775"/>
            <a:ext cx="2343331" cy="696843"/>
            <a:chOff x="5887453" y="1544556"/>
            <a:chExt cx="2343331" cy="696843"/>
          </a:xfrm>
        </p:grpSpPr>
        <p:sp>
          <p:nvSpPr>
            <p:cNvPr id="22" name="矩形 21">
              <a:extLst>
                <a:ext uri="{FF2B5EF4-FFF2-40B4-BE49-F238E27FC236}">
                  <a16:creationId xmlns="" xmlns:a16="http://schemas.microsoft.com/office/drawing/2014/main" id="{AFEFD055-8318-2D90-6C7D-7A76F4A7C4B0}"/>
                </a:ext>
              </a:extLst>
            </p:cNvPr>
            <p:cNvSpPr/>
            <p:nvPr/>
          </p:nvSpPr>
          <p:spPr>
            <a:xfrm>
              <a:off x="6067603" y="1544556"/>
              <a:ext cx="1909610" cy="415498"/>
            </a:xfrm>
            <a:prstGeom prst="rect">
              <a:avLst/>
            </a:prstGeom>
            <a:noFill/>
          </p:spPr>
          <p:txBody>
            <a:bodyPr wrap="square" lIns="0" tIns="0" rIns="0" bIns="0" rtlCol="0">
              <a:spAutoFit/>
            </a:bodyPr>
            <a:lstStyle/>
            <a:p>
              <a:pPr algn="ctr" hangingPunct="0">
                <a:lnSpc>
                  <a:spcPct val="150000"/>
                </a:lnSpc>
              </a:pPr>
              <a:r>
                <a:rPr lang="zh-CN" altLang="en-US"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數據存儲</a:t>
              </a:r>
              <a:endParaRPr lang="zh-TW" altLang="en-US"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sp>
          <p:nvSpPr>
            <p:cNvPr id="23" name="矩形 22">
              <a:extLst>
                <a:ext uri="{FF2B5EF4-FFF2-40B4-BE49-F238E27FC236}">
                  <a16:creationId xmlns="" xmlns:a16="http://schemas.microsoft.com/office/drawing/2014/main" id="{AFEFD055-8318-2D90-6C7D-7A76F4A7C4B0}"/>
                </a:ext>
              </a:extLst>
            </p:cNvPr>
            <p:cNvSpPr/>
            <p:nvPr/>
          </p:nvSpPr>
          <p:spPr>
            <a:xfrm>
              <a:off x="5887453" y="1825901"/>
              <a:ext cx="2343331" cy="415498"/>
            </a:xfrm>
            <a:prstGeom prst="rect">
              <a:avLst/>
            </a:prstGeom>
            <a:noFill/>
          </p:spPr>
          <p:txBody>
            <a:bodyPr wrap="square" lIns="0" tIns="0" rIns="0" bIns="0" rtlCol="0">
              <a:spAutoFit/>
            </a:bodyPr>
            <a:lstStyle/>
            <a:p>
              <a:pPr algn="ctr" hangingPunct="0">
                <a:lnSpc>
                  <a:spcPct val="150000"/>
                </a:lnSpc>
              </a:pPr>
              <a:r>
                <a:rPr lang="zh-CN" altLang="en-US"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數據處理與分析</a:t>
              </a:r>
              <a:endParaRPr lang="zh-TW" altLang="en-US"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grpSp>
      <p:sp>
        <p:nvSpPr>
          <p:cNvPr id="24" name="矩形 23">
            <a:extLst>
              <a:ext uri="{FF2B5EF4-FFF2-40B4-BE49-F238E27FC236}">
                <a16:creationId xmlns="" xmlns:a16="http://schemas.microsoft.com/office/drawing/2014/main" id="{AFEFD055-8318-2D90-6C7D-7A76F4A7C4B0}"/>
              </a:ext>
            </a:extLst>
          </p:cNvPr>
          <p:cNvSpPr/>
          <p:nvPr/>
        </p:nvSpPr>
        <p:spPr>
          <a:xfrm>
            <a:off x="9353543" y="1331670"/>
            <a:ext cx="1909610" cy="415498"/>
          </a:xfrm>
          <a:prstGeom prst="rect">
            <a:avLst/>
          </a:prstGeom>
          <a:noFill/>
        </p:spPr>
        <p:txBody>
          <a:bodyPr wrap="square" lIns="0" tIns="0" rIns="0" bIns="0" rtlCol="0">
            <a:spAutoFit/>
          </a:bodyPr>
          <a:lstStyle/>
          <a:p>
            <a:pPr algn="ctr" hangingPunct="0">
              <a:lnSpc>
                <a:spcPct val="150000"/>
              </a:lnSpc>
            </a:pPr>
            <a:r>
              <a:rPr lang="zh-CN" altLang="en-US"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可視化展示</a:t>
            </a:r>
            <a:endParaRPr lang="zh-TW" altLang="en-US"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sp>
        <p:nvSpPr>
          <p:cNvPr id="83" name="向右箭號 82"/>
          <p:cNvSpPr/>
          <p:nvPr/>
        </p:nvSpPr>
        <p:spPr>
          <a:xfrm rot="994250">
            <a:off x="1802831" y="1175846"/>
            <a:ext cx="336422" cy="281215"/>
          </a:xfrm>
          <a:prstGeom prst="rightArrow">
            <a:avLst>
              <a:gd name="adj1" fmla="val 42506"/>
              <a:gd name="adj2" fmla="val 50000"/>
            </a:avLst>
          </a:prstGeom>
          <a:gradFill flip="none" rotWithShape="1">
            <a:gsLst>
              <a:gs pos="0">
                <a:srgbClr val="2A5CEA"/>
              </a:gs>
              <a:gs pos="100000">
                <a:srgbClr val="06F07D">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4" name="向右箭號 83"/>
          <p:cNvSpPr/>
          <p:nvPr/>
        </p:nvSpPr>
        <p:spPr>
          <a:xfrm rot="806161">
            <a:off x="1802831" y="2236736"/>
            <a:ext cx="336422" cy="281215"/>
          </a:xfrm>
          <a:prstGeom prst="rightArrow">
            <a:avLst>
              <a:gd name="adj1" fmla="val 42506"/>
              <a:gd name="adj2" fmla="val 50000"/>
            </a:avLst>
          </a:prstGeom>
          <a:gradFill flip="none" rotWithShape="1">
            <a:gsLst>
              <a:gs pos="0">
                <a:srgbClr val="2A5CEA"/>
              </a:gs>
              <a:gs pos="100000">
                <a:srgbClr val="06F07D">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5" name="向右箭號 84"/>
          <p:cNvSpPr/>
          <p:nvPr/>
        </p:nvSpPr>
        <p:spPr>
          <a:xfrm rot="20831486">
            <a:off x="1802831" y="3297626"/>
            <a:ext cx="336422" cy="281215"/>
          </a:xfrm>
          <a:prstGeom prst="rightArrow">
            <a:avLst>
              <a:gd name="adj1" fmla="val 42506"/>
              <a:gd name="adj2" fmla="val 50000"/>
            </a:avLst>
          </a:prstGeom>
          <a:gradFill flip="none" rotWithShape="1">
            <a:gsLst>
              <a:gs pos="0">
                <a:srgbClr val="2A5CEA"/>
              </a:gs>
              <a:gs pos="100000">
                <a:srgbClr val="06F07D">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6" name="向右箭號 85"/>
          <p:cNvSpPr/>
          <p:nvPr/>
        </p:nvSpPr>
        <p:spPr>
          <a:xfrm rot="19922457">
            <a:off x="1802830" y="4298300"/>
            <a:ext cx="336422" cy="281215"/>
          </a:xfrm>
          <a:prstGeom prst="rightArrow">
            <a:avLst>
              <a:gd name="adj1" fmla="val 42506"/>
              <a:gd name="adj2" fmla="val 50000"/>
            </a:avLst>
          </a:prstGeom>
          <a:gradFill flip="none" rotWithShape="1">
            <a:gsLst>
              <a:gs pos="0">
                <a:srgbClr val="2A5CEA"/>
              </a:gs>
              <a:gs pos="100000">
                <a:srgbClr val="06F07D">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7" name="圓角矩形 86"/>
          <p:cNvSpPr/>
          <p:nvPr/>
        </p:nvSpPr>
        <p:spPr>
          <a:xfrm>
            <a:off x="3124697" y="3785078"/>
            <a:ext cx="936000" cy="366771"/>
          </a:xfrm>
          <a:prstGeom prst="roundRect">
            <a:avLst/>
          </a:prstGeom>
          <a:gradFill>
            <a:gsLst>
              <a:gs pos="1000">
                <a:srgbClr val="0359FD"/>
              </a:gs>
              <a:gs pos="100000">
                <a:srgbClr val="0279FE">
                  <a:alpha val="56000"/>
                </a:srgbClr>
              </a:gs>
            </a:gsLst>
            <a:lin ang="2700000" scaled="1"/>
          </a:gradFill>
          <a:ln w="12700">
            <a:solidFill>
              <a:srgbClr val="5B9BD5"/>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smtClean="0">
                <a:latin typeface="微軟正黑體" panose="020B0604030504040204" pitchFamily="34" charset="-120"/>
                <a:ea typeface="微軟正黑體" panose="020B0604030504040204" pitchFamily="34" charset="-120"/>
              </a:rPr>
              <a:t>採集主機</a:t>
            </a:r>
            <a:endParaRPr lang="zh-TW" altLang="en-US" sz="1400" b="1" dirty="0">
              <a:latin typeface="微軟正黑體" panose="020B0604030504040204" pitchFamily="34" charset="-120"/>
              <a:ea typeface="微軟正黑體" panose="020B0604030504040204" pitchFamily="34" charset="-120"/>
            </a:endParaRPr>
          </a:p>
        </p:txBody>
      </p:sp>
      <p:sp>
        <p:nvSpPr>
          <p:cNvPr id="88" name="圓角矩形 87"/>
          <p:cNvSpPr/>
          <p:nvPr/>
        </p:nvSpPr>
        <p:spPr>
          <a:xfrm>
            <a:off x="6429144" y="3786122"/>
            <a:ext cx="936000" cy="367200"/>
          </a:xfrm>
          <a:prstGeom prst="roundRect">
            <a:avLst/>
          </a:prstGeom>
          <a:gradFill>
            <a:gsLst>
              <a:gs pos="1000">
                <a:srgbClr val="0359FD"/>
              </a:gs>
              <a:gs pos="100000">
                <a:srgbClr val="0279FE">
                  <a:alpha val="56000"/>
                </a:srgbClr>
              </a:gs>
            </a:gsLst>
            <a:lin ang="2700000" scaled="1"/>
          </a:gradFill>
          <a:ln w="12700">
            <a:solidFill>
              <a:srgbClr val="5B9BD5"/>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latin typeface="微軟正黑體" panose="020B0604030504040204" pitchFamily="34" charset="-120"/>
                <a:ea typeface="微軟正黑體" panose="020B0604030504040204" pitchFamily="34" charset="-120"/>
              </a:rPr>
              <a:t>服務器</a:t>
            </a:r>
            <a:endParaRPr lang="zh-TW" altLang="en-US" sz="1400" b="1" dirty="0">
              <a:latin typeface="微軟正黑體" panose="020B0604030504040204" pitchFamily="34" charset="-120"/>
              <a:ea typeface="微軟正黑體" panose="020B0604030504040204" pitchFamily="34" charset="-120"/>
            </a:endParaRPr>
          </a:p>
        </p:txBody>
      </p:sp>
      <p:sp>
        <p:nvSpPr>
          <p:cNvPr id="89" name="圓角矩形 88"/>
          <p:cNvSpPr/>
          <p:nvPr/>
        </p:nvSpPr>
        <p:spPr>
          <a:xfrm>
            <a:off x="9883740" y="3791649"/>
            <a:ext cx="936000" cy="367200"/>
          </a:xfrm>
          <a:prstGeom prst="roundRect">
            <a:avLst/>
          </a:prstGeom>
          <a:gradFill>
            <a:gsLst>
              <a:gs pos="1000">
                <a:srgbClr val="0359FD"/>
              </a:gs>
              <a:gs pos="100000">
                <a:srgbClr val="0279FE">
                  <a:alpha val="56000"/>
                </a:srgbClr>
              </a:gs>
            </a:gsLst>
            <a:lin ang="2700000" scaled="1"/>
          </a:gradFill>
          <a:ln w="12700">
            <a:solidFill>
              <a:srgbClr val="5B9BD5"/>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latin typeface="微軟正黑體" panose="020B0604030504040204" pitchFamily="34" charset="-120"/>
                <a:ea typeface="微軟正黑體" panose="020B0604030504040204" pitchFamily="34" charset="-120"/>
              </a:rPr>
              <a:t>用戶端</a:t>
            </a:r>
            <a:endParaRPr lang="zh-TW" altLang="en-US" sz="1400" b="1"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428705349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群組 16"/>
          <p:cNvGrpSpPr/>
          <p:nvPr/>
        </p:nvGrpSpPr>
        <p:grpSpPr>
          <a:xfrm>
            <a:off x="0" y="3628"/>
            <a:ext cx="12192000" cy="6854373"/>
            <a:chOff x="0" y="3628"/>
            <a:chExt cx="12192000" cy="6854373"/>
          </a:xfrm>
        </p:grpSpPr>
        <p:sp>
          <p:nvSpPr>
            <p:cNvPr id="19" name="矩形 18"/>
            <p:cNvSpPr/>
            <p:nvPr/>
          </p:nvSpPr>
          <p:spPr>
            <a:xfrm>
              <a:off x="0" y="3629"/>
              <a:ext cx="12192000" cy="6854372"/>
            </a:xfrm>
            <a:prstGeom prst="rect">
              <a:avLst/>
            </a:prstGeom>
            <a:blipFill dpi="0" rotWithShape="0">
              <a:blip r:embed="rId3">
                <a:alphaModFix amt="90000"/>
                <a:extLst>
                  <a:ext uri="{BEBA8EAE-BF5A-486C-A8C5-ECC9F3942E4B}">
                    <a14:imgProps xmlns:a14="http://schemas.microsoft.com/office/drawing/2010/main">
                      <a14:imgLayer r:embed="rId4">
                        <a14:imgEffect>
                          <a14:artisticBlur radius="26"/>
                        </a14:imgEffect>
                      </a14:imgLayer>
                    </a14:imgProps>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 name="矩形 27"/>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9" name="椭圆 14">
            <a:extLst>
              <a:ext uri="{FF2B5EF4-FFF2-40B4-BE49-F238E27FC236}">
                <a16:creationId xmlns="" xmlns:a16="http://schemas.microsoft.com/office/drawing/2014/main" id="{EE5D6B5E-B156-789E-0B9D-3F7BA7183999}"/>
              </a:ext>
            </a:extLst>
          </p:cNvPr>
          <p:cNvSpPr/>
          <p:nvPr/>
        </p:nvSpPr>
        <p:spPr>
          <a:xfrm>
            <a:off x="0" y="-1"/>
            <a:ext cx="12192000" cy="6858002"/>
          </a:xfrm>
          <a:prstGeom prst="rect">
            <a:avLst/>
          </a:prstGeom>
          <a:solidFill>
            <a:srgbClr val="3165F6">
              <a:alpha val="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35号-孙新恒颉黑体" panose="02000000000000000000" pitchFamily="2" charset="-122"/>
              <a:ea typeface="字魂35号-孙新恒颉黑体" panose="02000000000000000000" pitchFamily="2" charset="-122"/>
              <a:sym typeface="字魂35号-孙新恒颉黑体" panose="02000000000000000000" pitchFamily="2" charset="-122"/>
            </a:endParaRPr>
          </a:p>
        </p:txBody>
      </p:sp>
      <p:sp>
        <p:nvSpPr>
          <p:cNvPr id="32" name="橢圓 31"/>
          <p:cNvSpPr/>
          <p:nvPr/>
        </p:nvSpPr>
        <p:spPr>
          <a:xfrm rot="17914785">
            <a:off x="3248135" y="653134"/>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3" name="圓角矩形 32"/>
          <p:cNvSpPr/>
          <p:nvPr/>
        </p:nvSpPr>
        <p:spPr>
          <a:xfrm>
            <a:off x="292889" y="756502"/>
            <a:ext cx="11606223" cy="5838726"/>
          </a:xfrm>
          <a:prstGeom prst="roundRect">
            <a:avLst>
              <a:gd name="adj" fmla="val 1734"/>
            </a:avLst>
          </a:prstGeom>
          <a:solidFill>
            <a:srgbClr val="F6F8FC">
              <a:alpha val="95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4" name="半框架 33"/>
          <p:cNvSpPr/>
          <p:nvPr/>
        </p:nvSpPr>
        <p:spPr>
          <a:xfrm rot="13500000">
            <a:off x="4724671" y="-1371329"/>
            <a:ext cx="2742658" cy="2742658"/>
          </a:xfrm>
          <a:prstGeom prst="halfFrame">
            <a:avLst/>
          </a:prstGeom>
          <a:gradFill>
            <a:gsLst>
              <a:gs pos="0">
                <a:srgbClr val="2A5CEA">
                  <a:alpha val="80000"/>
                </a:srgbClr>
              </a:gs>
              <a:gs pos="100000">
                <a:srgbClr val="06F07D">
                  <a:alpha val="20000"/>
                </a:srgbClr>
              </a:gs>
            </a:gsLst>
            <a:lin ang="5400000" scaled="1"/>
          </a:gradFill>
          <a:ln>
            <a:noFill/>
          </a:ln>
          <a:effectLst>
            <a:outerShdw blurRad="254000" dist="25400" dir="5400000" sx="67000" sy="67000" algn="t" rotWithShape="0">
              <a:srgbClr val="003399">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5" name="半框架 34"/>
          <p:cNvSpPr/>
          <p:nvPr/>
        </p:nvSpPr>
        <p:spPr>
          <a:xfrm rot="13500000">
            <a:off x="4724670" y="-1371330"/>
            <a:ext cx="2742659" cy="2742659"/>
          </a:xfrm>
          <a:prstGeom prst="halfFrame">
            <a:avLst>
              <a:gd name="adj1" fmla="val 32991"/>
              <a:gd name="adj2" fmla="val 0"/>
            </a:avLst>
          </a:prstGeom>
          <a:gradFill>
            <a:gsLst>
              <a:gs pos="0">
                <a:srgbClr val="2A5CEA">
                  <a:alpha val="70000"/>
                </a:srgbClr>
              </a:gs>
              <a:gs pos="93000">
                <a:srgbClr val="06F07D">
                  <a:alpha val="0"/>
                </a:srgb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TextBox 59">
            <a:extLst>
              <a:ext uri="{FF2B5EF4-FFF2-40B4-BE49-F238E27FC236}">
                <a16:creationId xmlns="" xmlns:a16="http://schemas.microsoft.com/office/drawing/2014/main" id="{7A44C931-64EF-4105-825E-A3B752EF0A07}"/>
              </a:ext>
            </a:extLst>
          </p:cNvPr>
          <p:cNvSpPr txBox="1">
            <a:spLocks noChangeArrowheads="1"/>
          </p:cNvSpPr>
          <p:nvPr/>
        </p:nvSpPr>
        <p:spPr bwMode="auto">
          <a:xfrm>
            <a:off x="4440247" y="1077692"/>
            <a:ext cx="3311506" cy="720000"/>
          </a:xfrm>
          <a:prstGeom prst="rect">
            <a:avLst/>
          </a:prstGeom>
          <a:noFill/>
          <a:ln>
            <a:noFill/>
          </a:ln>
        </p:spPr>
        <p:txBody>
          <a:bodyPr wrap="squar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a:lnSpc>
                <a:spcPct val="120000"/>
              </a:lnSpc>
              <a:defRPr/>
            </a:pPr>
            <a:r>
              <a:rPr lang="en-US" altLang="zh-CN" sz="2000" kern="0" dirty="0">
                <a:solidFill>
                  <a:schemeClr val="bg1">
                    <a:alpha val="90000"/>
                  </a:schemeClr>
                </a:solidFill>
                <a:latin typeface="Calibri" panose="020F0502020204030204" pitchFamily="34" charset="0"/>
                <a:ea typeface="微软雅黑" panose="020B0503020204020204" pitchFamily="34" charset="-122"/>
                <a:cs typeface="Calibri" panose="020F0502020204030204" pitchFamily="34" charset="0"/>
              </a:rPr>
              <a:t>Part </a:t>
            </a:r>
            <a:r>
              <a:rPr lang="en-US" altLang="zh-CN" sz="2000" kern="0" dirty="0" smtClean="0">
                <a:solidFill>
                  <a:schemeClr val="bg1">
                    <a:alpha val="90000"/>
                  </a:schemeClr>
                </a:solidFill>
                <a:latin typeface="Calibri" panose="020F0502020204030204" pitchFamily="34" charset="0"/>
                <a:ea typeface="微软雅黑" panose="020B0503020204020204" pitchFamily="34" charset="-122"/>
                <a:cs typeface="Calibri" panose="020F0502020204030204" pitchFamily="34" charset="0"/>
              </a:rPr>
              <a:t>02</a:t>
            </a:r>
            <a:endParaRPr lang="en-US" altLang="zh-CN" sz="2000" kern="0" dirty="0">
              <a:solidFill>
                <a:schemeClr val="bg1">
                  <a:alpha val="90000"/>
                </a:schemeClr>
              </a:solidFill>
              <a:latin typeface="Calibri" panose="020F0502020204030204" pitchFamily="34" charset="0"/>
              <a:ea typeface="微软雅黑" panose="020B0503020204020204" pitchFamily="34" charset="-122"/>
              <a:cs typeface="Calibri" panose="020F0502020204030204" pitchFamily="34" charset="0"/>
            </a:endParaRPr>
          </a:p>
        </p:txBody>
      </p:sp>
      <p:sp>
        <p:nvSpPr>
          <p:cNvPr id="37" name="TextBox 59">
            <a:extLst>
              <a:ext uri="{FF2B5EF4-FFF2-40B4-BE49-F238E27FC236}">
                <a16:creationId xmlns="" xmlns:a16="http://schemas.microsoft.com/office/drawing/2014/main" id="{04E96645-E7A2-477C-B6E1-B4387C6DE432}"/>
              </a:ext>
            </a:extLst>
          </p:cNvPr>
          <p:cNvSpPr txBox="1">
            <a:spLocks noChangeArrowheads="1"/>
          </p:cNvSpPr>
          <p:nvPr/>
        </p:nvSpPr>
        <p:spPr bwMode="auto">
          <a:xfrm>
            <a:off x="4440247" y="395417"/>
            <a:ext cx="3311506" cy="792000"/>
          </a:xfrm>
          <a:prstGeom prst="rect">
            <a:avLst/>
          </a:prstGeom>
          <a:noFill/>
          <a:ln>
            <a:noFill/>
          </a:ln>
        </p:spPr>
        <p:txBody>
          <a:bodyPr wrap="squar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a:lnSpc>
                <a:spcPct val="120000"/>
              </a:lnSpc>
              <a:defRPr/>
            </a:pPr>
            <a:r>
              <a:rPr lang="en-US" altLang="ko-KR" sz="4800" b="1" kern="0" dirty="0" smtClean="0">
                <a:solidFill>
                  <a:schemeClr val="bg1"/>
                </a:solidFill>
                <a:latin typeface="微軟正黑體" panose="020B0604030504040204" pitchFamily="34" charset="-120"/>
                <a:ea typeface="微軟正黑體" panose="020B0604030504040204" pitchFamily="34" charset="-120"/>
              </a:rPr>
              <a:t>TWO</a:t>
            </a:r>
            <a:endParaRPr lang="en-US" altLang="ko-KR" sz="4000" kern="0" dirty="0">
              <a:solidFill>
                <a:srgbClr val="2F5EB0"/>
              </a:solidFill>
              <a:ea typeface="微软雅黑" panose="020B0503020204020204" pitchFamily="34" charset="-122"/>
            </a:endParaRPr>
          </a:p>
        </p:txBody>
      </p:sp>
      <p:sp>
        <p:nvSpPr>
          <p:cNvPr id="38" name="橢圓 37"/>
          <p:cNvSpPr/>
          <p:nvPr/>
        </p:nvSpPr>
        <p:spPr>
          <a:xfrm rot="15248400">
            <a:off x="10874191" y="495787"/>
            <a:ext cx="521429" cy="521429"/>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9" name="文本框 9"/>
          <p:cNvSpPr txBox="1"/>
          <p:nvPr/>
        </p:nvSpPr>
        <p:spPr>
          <a:xfrm>
            <a:off x="2109905" y="2717267"/>
            <a:ext cx="7972190" cy="1423467"/>
          </a:xfrm>
          <a:prstGeom prst="rect">
            <a:avLst/>
          </a:prstGeom>
          <a:noFill/>
        </p:spPr>
        <p:txBody>
          <a:bodyPr wrap="square" lIns="68580" tIns="34290" rIns="68580" bIns="34290" rtlCol="0">
            <a:spAutoFit/>
          </a:bodyPr>
          <a:lstStyle/>
          <a:p>
            <a:pPr marL="0" lvl="1" algn="ctr"/>
            <a:r>
              <a:rPr lang="zh-TW" altLang="en-US" sz="8800" b="1" dirty="0">
                <a:solidFill>
                  <a:srgbClr val="002060"/>
                </a:solidFill>
                <a:latin typeface="微軟正黑體" panose="020B0604030504040204" pitchFamily="34" charset="-120"/>
                <a:ea typeface="微軟正黑體" panose="020B0604030504040204" pitchFamily="34" charset="-120"/>
              </a:rPr>
              <a:t>技術</a:t>
            </a:r>
            <a:r>
              <a:rPr lang="zh-CN" altLang="en-US" sz="8800" b="1" dirty="0">
                <a:solidFill>
                  <a:srgbClr val="002060"/>
                </a:solidFill>
                <a:latin typeface="微軟正黑體" panose="020B0604030504040204" pitchFamily="34" charset="-120"/>
                <a:ea typeface="微軟正黑體" panose="020B0604030504040204" pitchFamily="34" charset="-120"/>
              </a:rPr>
              <a:t>架構及功能</a:t>
            </a:r>
            <a:endParaRPr lang="zh-TW" altLang="en-US" sz="8800" b="1" dirty="0">
              <a:solidFill>
                <a:srgbClr val="002060"/>
              </a:solidFill>
              <a:latin typeface="微軟正黑體" panose="020B0604030504040204" pitchFamily="34" charset="-120"/>
              <a:ea typeface="微軟正黑體" panose="020B0604030504040204" pitchFamily="34" charset="-120"/>
            </a:endParaRPr>
          </a:p>
        </p:txBody>
      </p:sp>
      <p:grpSp>
        <p:nvGrpSpPr>
          <p:cNvPr id="40" name="群組 39"/>
          <p:cNvGrpSpPr/>
          <p:nvPr/>
        </p:nvGrpSpPr>
        <p:grpSpPr>
          <a:xfrm>
            <a:off x="3666192" y="4098996"/>
            <a:ext cx="4858653" cy="346249"/>
            <a:chOff x="3666192" y="4489805"/>
            <a:chExt cx="4858653" cy="346249"/>
          </a:xfrm>
        </p:grpSpPr>
        <p:sp>
          <p:nvSpPr>
            <p:cNvPr id="41" name="文本框 9">
              <a:extLst>
                <a:ext uri="{FF2B5EF4-FFF2-40B4-BE49-F238E27FC236}">
                  <a16:creationId xmlns="" xmlns:a16="http://schemas.microsoft.com/office/drawing/2014/main" id="{1EB07612-61D3-1C1A-8DDC-51283CFCECF7}"/>
                </a:ext>
              </a:extLst>
            </p:cNvPr>
            <p:cNvSpPr txBox="1"/>
            <p:nvPr/>
          </p:nvSpPr>
          <p:spPr>
            <a:xfrm>
              <a:off x="4804846" y="4489805"/>
              <a:ext cx="2582308" cy="346249"/>
            </a:xfrm>
            <a:prstGeom prst="rect">
              <a:avLst/>
            </a:prstGeom>
            <a:noFill/>
          </p:spPr>
          <p:txBody>
            <a:bodyPr wrap="square" lIns="68580" tIns="34290" rIns="68580" bIns="34290" rtlCol="0">
              <a:spAutoFit/>
            </a:bodyPr>
            <a:lstStyle/>
            <a:p>
              <a:pPr marL="0" lvl="1" algn="ctr"/>
              <a:r>
                <a:rPr lang="en-US" altLang="zh-CN" dirty="0">
                  <a:solidFill>
                    <a:srgbClr val="2F5EB0"/>
                  </a:solidFill>
                  <a:latin typeface="Calibri" panose="020F0502020204030204" pitchFamily="34" charset="0"/>
                  <a:ea typeface="微软雅黑" panose="020B0503020204020204" pitchFamily="34" charset="-122"/>
                  <a:cs typeface="Calibri" panose="020F0502020204030204" pitchFamily="34" charset="0"/>
                </a:rPr>
                <a:t>Technology and Function</a:t>
              </a:r>
              <a:endParaRPr lang="zh-CN" altLang="en-US" dirty="0">
                <a:solidFill>
                  <a:srgbClr val="2F5EB0"/>
                </a:solidFill>
                <a:latin typeface="Calibri" panose="020F0502020204030204" pitchFamily="34" charset="0"/>
                <a:ea typeface="微软雅黑" panose="020B0503020204020204" pitchFamily="34" charset="-122"/>
                <a:cs typeface="Calibri" panose="020F0502020204030204" pitchFamily="34" charset="0"/>
              </a:endParaRPr>
            </a:p>
          </p:txBody>
        </p:sp>
        <p:cxnSp>
          <p:nvCxnSpPr>
            <p:cNvPr id="42" name="直接连接符 29">
              <a:extLst>
                <a:ext uri="{FF2B5EF4-FFF2-40B4-BE49-F238E27FC236}">
                  <a16:creationId xmlns="" xmlns:a16="http://schemas.microsoft.com/office/drawing/2014/main" id="{2EC0FC73-4311-E388-9C3F-82BAF10D08EB}"/>
                </a:ext>
              </a:extLst>
            </p:cNvPr>
            <p:cNvCxnSpPr>
              <a:cxnSpLocks/>
            </p:cNvCxnSpPr>
            <p:nvPr/>
          </p:nvCxnSpPr>
          <p:spPr>
            <a:xfrm flipV="1">
              <a:off x="3666192" y="4670538"/>
              <a:ext cx="1138654" cy="6823"/>
            </a:xfrm>
            <a:prstGeom prst="line">
              <a:avLst/>
            </a:prstGeom>
            <a:ln>
              <a:round/>
              <a:headEnd type="oval"/>
              <a:tailEnd type="oval"/>
            </a:ln>
          </p:spPr>
          <p:style>
            <a:lnRef idx="1">
              <a:schemeClr val="accent1"/>
            </a:lnRef>
            <a:fillRef idx="0">
              <a:schemeClr val="accent1"/>
            </a:fillRef>
            <a:effectRef idx="0">
              <a:schemeClr val="accent1"/>
            </a:effectRef>
            <a:fontRef idx="minor">
              <a:schemeClr val="tx1"/>
            </a:fontRef>
          </p:style>
        </p:cxnSp>
        <p:cxnSp>
          <p:nvCxnSpPr>
            <p:cNvPr id="43" name="直接连接符 30">
              <a:extLst>
                <a:ext uri="{FF2B5EF4-FFF2-40B4-BE49-F238E27FC236}">
                  <a16:creationId xmlns="" xmlns:a16="http://schemas.microsoft.com/office/drawing/2014/main" id="{B00F1EFA-C8B7-BC36-7150-D52C2ADA9F23}"/>
                </a:ext>
              </a:extLst>
            </p:cNvPr>
            <p:cNvCxnSpPr>
              <a:cxnSpLocks/>
            </p:cNvCxnSpPr>
            <p:nvPr/>
          </p:nvCxnSpPr>
          <p:spPr>
            <a:xfrm flipV="1">
              <a:off x="7386191" y="4670538"/>
              <a:ext cx="1138654" cy="6823"/>
            </a:xfrm>
            <a:prstGeom prst="line">
              <a:avLst/>
            </a:prstGeom>
            <a:ln>
              <a:round/>
              <a:headEnd type="ova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043357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群組 3"/>
          <p:cNvGrpSpPr/>
          <p:nvPr/>
        </p:nvGrpSpPr>
        <p:grpSpPr>
          <a:xfrm>
            <a:off x="0" y="0"/>
            <a:ext cx="12484889" cy="6858001"/>
            <a:chOff x="0" y="0"/>
            <a:chExt cx="12484889" cy="6858001"/>
          </a:xfrm>
        </p:grpSpPr>
        <p:sp>
          <p:nvSpPr>
            <p:cNvPr id="5" name="矩形 4"/>
            <p:cNvSpPr/>
            <p:nvPr/>
          </p:nvSpPr>
          <p:spPr>
            <a:xfrm>
              <a:off x="0" y="3629"/>
              <a:ext cx="12192000" cy="6854372"/>
            </a:xfrm>
            <a:prstGeom prst="rect">
              <a:avLst/>
            </a:prstGeom>
            <a:blipFill dpi="0" rotWithShape="0">
              <a:blip r:embed="rId3">
                <a:alphaModFix amt="90000"/>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矩形 5"/>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 name="圖片 6"/>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79" name="圓角矩形 78"/>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0" name="橢圓 9"/>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圓角矩形 16"/>
          <p:cNvSpPr/>
          <p:nvPr/>
        </p:nvSpPr>
        <p:spPr>
          <a:xfrm>
            <a:off x="4910961" y="2385247"/>
            <a:ext cx="6526861" cy="1224000"/>
          </a:xfrm>
          <a:prstGeom prst="roundRect">
            <a:avLst>
              <a:gd name="adj" fmla="val 6174"/>
            </a:avLst>
          </a:prstGeom>
          <a:solidFill>
            <a:srgbClr val="C7E0F5"/>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圓角矩形 17"/>
          <p:cNvSpPr/>
          <p:nvPr/>
        </p:nvSpPr>
        <p:spPr>
          <a:xfrm>
            <a:off x="4910961" y="5259283"/>
            <a:ext cx="6526861" cy="1224000"/>
          </a:xfrm>
          <a:prstGeom prst="roundRect">
            <a:avLst>
              <a:gd name="adj" fmla="val 7923"/>
            </a:avLst>
          </a:prstGeom>
          <a:solidFill>
            <a:srgbClr val="C7E0F5"/>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圓角矩形 18"/>
          <p:cNvSpPr/>
          <p:nvPr/>
        </p:nvSpPr>
        <p:spPr>
          <a:xfrm>
            <a:off x="4910961" y="948229"/>
            <a:ext cx="6526862" cy="1224000"/>
          </a:xfrm>
          <a:prstGeom prst="roundRect">
            <a:avLst>
              <a:gd name="adj" fmla="val 7923"/>
            </a:avLst>
          </a:prstGeom>
          <a:solidFill>
            <a:srgbClr val="C7E0F5"/>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圓角矩形 19"/>
          <p:cNvSpPr/>
          <p:nvPr/>
        </p:nvSpPr>
        <p:spPr>
          <a:xfrm>
            <a:off x="5096267" y="1065314"/>
            <a:ext cx="2687727" cy="997533"/>
          </a:xfrm>
          <a:prstGeom prst="roundRect">
            <a:avLst>
              <a:gd name="adj" fmla="val 5533"/>
            </a:avLst>
          </a:prstGeom>
          <a:noFill/>
          <a:ln w="19050">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latin typeface="微軟正黑體" panose="020B0604030504040204" pitchFamily="34" charset="-120"/>
              <a:ea typeface="微軟正黑體" panose="020B0604030504040204" pitchFamily="34" charset="-120"/>
            </a:endParaRPr>
          </a:p>
        </p:txBody>
      </p:sp>
      <p:sp>
        <p:nvSpPr>
          <p:cNvPr id="21" name="矩形 20"/>
          <p:cNvSpPr/>
          <p:nvPr/>
        </p:nvSpPr>
        <p:spPr>
          <a:xfrm>
            <a:off x="5475648" y="1465685"/>
            <a:ext cx="864000" cy="28845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PC</a:t>
            </a:r>
            <a:r>
              <a:rPr lang="zh-CN" altLang="en-US" sz="1200" b="1" dirty="0">
                <a:latin typeface="微軟正黑體" panose="020B0604030504040204" pitchFamily="34" charset="-120"/>
                <a:ea typeface="微軟正黑體" panose="020B0604030504040204" pitchFamily="34" charset="-120"/>
              </a:rPr>
              <a:t>端</a:t>
            </a:r>
            <a:endParaRPr lang="zh-TW" altLang="en-US" sz="1200" b="1" dirty="0">
              <a:latin typeface="微軟正黑體" panose="020B0604030504040204" pitchFamily="34" charset="-120"/>
              <a:ea typeface="微軟正黑體" panose="020B0604030504040204" pitchFamily="34" charset="-120"/>
            </a:endParaRPr>
          </a:p>
        </p:txBody>
      </p:sp>
      <p:sp>
        <p:nvSpPr>
          <p:cNvPr id="22" name="矩形 21"/>
          <p:cNvSpPr/>
          <p:nvPr/>
        </p:nvSpPr>
        <p:spPr>
          <a:xfrm>
            <a:off x="6534672" y="1463134"/>
            <a:ext cx="864000" cy="28845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latin typeface="微軟正黑體" panose="020B0604030504040204" pitchFamily="34" charset="-120"/>
                <a:ea typeface="微軟正黑體" panose="020B0604030504040204" pitchFamily="34" charset="-120"/>
              </a:rPr>
              <a:t>大屏</a:t>
            </a:r>
            <a:endParaRPr lang="zh-TW" altLang="en-US" sz="1200" b="1" dirty="0">
              <a:latin typeface="微軟正黑體" panose="020B0604030504040204" pitchFamily="34" charset="-120"/>
              <a:ea typeface="微軟正黑體" panose="020B0604030504040204" pitchFamily="34" charset="-120"/>
            </a:endParaRPr>
          </a:p>
        </p:txBody>
      </p:sp>
      <p:sp>
        <p:nvSpPr>
          <p:cNvPr id="23" name="矩形 22"/>
          <p:cNvSpPr/>
          <p:nvPr/>
        </p:nvSpPr>
        <p:spPr>
          <a:xfrm>
            <a:off x="5802062" y="1068150"/>
            <a:ext cx="1224779" cy="28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smtClean="0">
                <a:solidFill>
                  <a:srgbClr val="002060"/>
                </a:solidFill>
                <a:latin typeface="微軟正黑體" panose="020B0604030504040204" pitchFamily="34" charset="-120"/>
                <a:ea typeface="微軟正黑體" panose="020B0604030504040204" pitchFamily="34" charset="-120"/>
              </a:rPr>
              <a:t>接入設備</a:t>
            </a:r>
            <a:endParaRPr lang="zh-TW" altLang="en-US" sz="1200" b="1" dirty="0">
              <a:solidFill>
                <a:srgbClr val="002060"/>
              </a:solidFill>
              <a:latin typeface="微軟正黑體" panose="020B0604030504040204" pitchFamily="34" charset="-120"/>
              <a:ea typeface="微軟正黑體" panose="020B0604030504040204" pitchFamily="34" charset="-120"/>
            </a:endParaRPr>
          </a:p>
        </p:txBody>
      </p:sp>
      <p:sp>
        <p:nvSpPr>
          <p:cNvPr id="24" name="圓角矩形 23"/>
          <p:cNvSpPr/>
          <p:nvPr/>
        </p:nvSpPr>
        <p:spPr>
          <a:xfrm>
            <a:off x="8005426" y="1060032"/>
            <a:ext cx="3121134" cy="997533"/>
          </a:xfrm>
          <a:prstGeom prst="roundRect">
            <a:avLst>
              <a:gd name="adj" fmla="val 5965"/>
            </a:avLst>
          </a:prstGeom>
          <a:noFill/>
          <a:ln w="19050">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latin typeface="微軟正黑體" panose="020B0604030504040204" pitchFamily="34" charset="-120"/>
              <a:ea typeface="微軟正黑體" panose="020B0604030504040204" pitchFamily="34" charset="-120"/>
            </a:endParaRPr>
          </a:p>
        </p:txBody>
      </p:sp>
      <p:sp>
        <p:nvSpPr>
          <p:cNvPr id="25" name="矩形 24"/>
          <p:cNvSpPr/>
          <p:nvPr/>
        </p:nvSpPr>
        <p:spPr>
          <a:xfrm>
            <a:off x="8991030" y="1068150"/>
            <a:ext cx="1224779" cy="28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smtClean="0">
                <a:solidFill>
                  <a:srgbClr val="002060"/>
                </a:solidFill>
                <a:latin typeface="微軟正黑體" panose="020B0604030504040204" pitchFamily="34" charset="-120"/>
                <a:ea typeface="微軟正黑體" panose="020B0604030504040204" pitchFamily="34" charset="-120"/>
              </a:rPr>
              <a:t>前端架構</a:t>
            </a:r>
            <a:endParaRPr lang="zh-TW" altLang="en-US" sz="1200" b="1" dirty="0">
              <a:solidFill>
                <a:srgbClr val="002060"/>
              </a:solidFill>
              <a:latin typeface="微軟正黑體" panose="020B0604030504040204" pitchFamily="34" charset="-120"/>
              <a:ea typeface="微軟正黑體" panose="020B0604030504040204" pitchFamily="34" charset="-120"/>
            </a:endParaRPr>
          </a:p>
        </p:txBody>
      </p:sp>
      <p:sp>
        <p:nvSpPr>
          <p:cNvPr id="26" name="矩形 25"/>
          <p:cNvSpPr/>
          <p:nvPr/>
        </p:nvSpPr>
        <p:spPr>
          <a:xfrm>
            <a:off x="8189177" y="1320411"/>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HTML5</a:t>
            </a:r>
            <a:endParaRPr lang="zh-TW" altLang="en-US" sz="1200" b="1" dirty="0">
              <a:latin typeface="微軟正黑體" panose="020B0604030504040204" pitchFamily="34" charset="-120"/>
              <a:ea typeface="微軟正黑體" panose="020B0604030504040204" pitchFamily="34" charset="-120"/>
            </a:endParaRPr>
          </a:p>
        </p:txBody>
      </p:sp>
      <p:sp>
        <p:nvSpPr>
          <p:cNvPr id="27" name="矩形 26"/>
          <p:cNvSpPr/>
          <p:nvPr/>
        </p:nvSpPr>
        <p:spPr>
          <a:xfrm>
            <a:off x="9182357" y="1320411"/>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CSS</a:t>
            </a:r>
            <a:endParaRPr lang="zh-TW" altLang="en-US" sz="1200" b="1" dirty="0">
              <a:latin typeface="微軟正黑體" panose="020B0604030504040204" pitchFamily="34" charset="-120"/>
              <a:ea typeface="微軟正黑體" panose="020B0604030504040204" pitchFamily="34" charset="-120"/>
            </a:endParaRPr>
          </a:p>
        </p:txBody>
      </p:sp>
      <p:sp>
        <p:nvSpPr>
          <p:cNvPr id="28" name="矩形 27"/>
          <p:cNvSpPr/>
          <p:nvPr/>
        </p:nvSpPr>
        <p:spPr>
          <a:xfrm>
            <a:off x="10175536" y="1320411"/>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JS</a:t>
            </a:r>
            <a:endParaRPr lang="zh-TW" altLang="en-US" sz="1200" b="1" dirty="0">
              <a:latin typeface="微軟正黑體" panose="020B0604030504040204" pitchFamily="34" charset="-120"/>
              <a:ea typeface="微軟正黑體" panose="020B0604030504040204" pitchFamily="34" charset="-120"/>
            </a:endParaRPr>
          </a:p>
        </p:txBody>
      </p:sp>
      <p:sp>
        <p:nvSpPr>
          <p:cNvPr id="29" name="矩形 28"/>
          <p:cNvSpPr/>
          <p:nvPr/>
        </p:nvSpPr>
        <p:spPr>
          <a:xfrm>
            <a:off x="8189177" y="1694382"/>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jQuery</a:t>
            </a:r>
            <a:endParaRPr lang="zh-TW" altLang="en-US" sz="1200" b="1" dirty="0">
              <a:latin typeface="微軟正黑體" panose="020B0604030504040204" pitchFamily="34" charset="-120"/>
              <a:ea typeface="微軟正黑體" panose="020B0604030504040204" pitchFamily="34" charset="-120"/>
            </a:endParaRPr>
          </a:p>
        </p:txBody>
      </p:sp>
      <p:sp>
        <p:nvSpPr>
          <p:cNvPr id="30" name="矩形 29"/>
          <p:cNvSpPr/>
          <p:nvPr/>
        </p:nvSpPr>
        <p:spPr>
          <a:xfrm>
            <a:off x="9182357" y="1694382"/>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Echarts</a:t>
            </a:r>
            <a:endParaRPr lang="zh-TW" altLang="en-US" sz="1200" b="1" dirty="0">
              <a:latin typeface="微軟正黑體" panose="020B0604030504040204" pitchFamily="34" charset="-120"/>
              <a:ea typeface="微軟正黑體" panose="020B0604030504040204" pitchFamily="34" charset="-120"/>
            </a:endParaRPr>
          </a:p>
        </p:txBody>
      </p:sp>
      <p:sp>
        <p:nvSpPr>
          <p:cNvPr id="31" name="矩形 30"/>
          <p:cNvSpPr/>
          <p:nvPr/>
        </p:nvSpPr>
        <p:spPr>
          <a:xfrm>
            <a:off x="10175536" y="1694382"/>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Swiper</a:t>
            </a:r>
            <a:endParaRPr lang="zh-TW" altLang="en-US" sz="1200" b="1" dirty="0">
              <a:latin typeface="微軟正黑體" panose="020B0604030504040204" pitchFamily="34" charset="-120"/>
              <a:ea typeface="微軟正黑體" panose="020B0604030504040204" pitchFamily="34" charset="-120"/>
            </a:endParaRPr>
          </a:p>
        </p:txBody>
      </p:sp>
      <p:sp>
        <p:nvSpPr>
          <p:cNvPr id="33" name="矩形 32"/>
          <p:cNvSpPr/>
          <p:nvPr/>
        </p:nvSpPr>
        <p:spPr>
          <a:xfrm>
            <a:off x="6664726" y="2158854"/>
            <a:ext cx="560398" cy="241418"/>
          </a:xfrm>
          <a:prstGeom prst="rect">
            <a:avLst/>
          </a:prstGeom>
          <a:ln>
            <a:solidFill>
              <a:srgbClr val="BC8B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TW" sz="1000" b="1" dirty="0" smtClean="0">
                <a:latin typeface="微軟正黑體" panose="020B0604030504040204" pitchFamily="34" charset="-120"/>
                <a:ea typeface="微軟正黑體" panose="020B0604030504040204" pitchFamily="34" charset="-120"/>
              </a:rPr>
              <a:t>H</a:t>
            </a:r>
            <a:r>
              <a:rPr lang="en-US" altLang="zh-CN" sz="1000" b="1" dirty="0" smtClean="0">
                <a:latin typeface="微軟正黑體" panose="020B0604030504040204" pitchFamily="34" charset="-120"/>
                <a:ea typeface="微軟正黑體" panose="020B0604030504040204" pitchFamily="34" charset="-120"/>
              </a:rPr>
              <a:t>ttp</a:t>
            </a:r>
            <a:endParaRPr lang="zh-TW" altLang="en-US" sz="1000" b="1" dirty="0">
              <a:latin typeface="微軟正黑體" panose="020B0604030504040204" pitchFamily="34" charset="-120"/>
              <a:ea typeface="微軟正黑體" panose="020B0604030504040204" pitchFamily="34" charset="-120"/>
            </a:endParaRPr>
          </a:p>
        </p:txBody>
      </p:sp>
      <p:sp>
        <p:nvSpPr>
          <p:cNvPr id="34" name="矩形 33"/>
          <p:cNvSpPr/>
          <p:nvPr/>
        </p:nvSpPr>
        <p:spPr>
          <a:xfrm>
            <a:off x="7386992" y="2158854"/>
            <a:ext cx="560398" cy="241418"/>
          </a:xfrm>
          <a:prstGeom prst="rect">
            <a:avLst/>
          </a:prstGeom>
          <a:solidFill>
            <a:srgbClr val="C00000"/>
          </a:solidFill>
          <a:ln>
            <a:solidFill>
              <a:srgbClr val="BC8B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TW" sz="1000" b="1" dirty="0" smtClean="0">
                <a:latin typeface="微軟正黑體" panose="020B0604030504040204" pitchFamily="34" charset="-120"/>
                <a:ea typeface="微軟正黑體" panose="020B0604030504040204" pitchFamily="34" charset="-120"/>
              </a:rPr>
              <a:t>Ng</a:t>
            </a:r>
            <a:r>
              <a:rPr lang="en-US" altLang="zh-CN" sz="1000" b="1" dirty="0" smtClean="0">
                <a:latin typeface="微軟正黑體" panose="020B0604030504040204" pitchFamily="34" charset="-120"/>
                <a:ea typeface="微軟正黑體" panose="020B0604030504040204" pitchFamily="34" charset="-120"/>
              </a:rPr>
              <a:t>in</a:t>
            </a:r>
            <a:r>
              <a:rPr lang="en-US" altLang="zh-TW" sz="1000" b="1" dirty="0" smtClean="0">
                <a:latin typeface="微軟正黑體" panose="020B0604030504040204" pitchFamily="34" charset="-120"/>
                <a:ea typeface="微軟正黑體" panose="020B0604030504040204" pitchFamily="34" charset="-120"/>
              </a:rPr>
              <a:t>x</a:t>
            </a:r>
            <a:endParaRPr lang="zh-TW" altLang="en-US" sz="1000" b="1" dirty="0">
              <a:latin typeface="微軟正黑體" panose="020B0604030504040204" pitchFamily="34" charset="-120"/>
              <a:ea typeface="微軟正黑體" panose="020B0604030504040204" pitchFamily="34" charset="-120"/>
            </a:endParaRPr>
          </a:p>
        </p:txBody>
      </p:sp>
      <p:sp>
        <p:nvSpPr>
          <p:cNvPr id="35" name="矩形 34"/>
          <p:cNvSpPr/>
          <p:nvPr/>
        </p:nvSpPr>
        <p:spPr>
          <a:xfrm>
            <a:off x="8120375" y="2158854"/>
            <a:ext cx="560398" cy="241418"/>
          </a:xfrm>
          <a:prstGeom prst="rect">
            <a:avLst/>
          </a:prstGeom>
          <a:ln>
            <a:solidFill>
              <a:srgbClr val="BC8B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TW" sz="1000" b="1" dirty="0" smtClean="0">
                <a:latin typeface="微軟正黑體" panose="020B0604030504040204" pitchFamily="34" charset="-120"/>
                <a:ea typeface="微軟正黑體" panose="020B0604030504040204" pitchFamily="34" charset="-120"/>
              </a:rPr>
              <a:t>Json</a:t>
            </a:r>
            <a:endParaRPr lang="zh-TW" altLang="en-US" sz="1000" b="1" dirty="0">
              <a:latin typeface="微軟正黑體" panose="020B0604030504040204" pitchFamily="34" charset="-120"/>
              <a:ea typeface="微軟正黑體" panose="020B0604030504040204" pitchFamily="34" charset="-120"/>
            </a:endParaRPr>
          </a:p>
        </p:txBody>
      </p:sp>
      <p:sp>
        <p:nvSpPr>
          <p:cNvPr id="36" name="矩形 35"/>
          <p:cNvSpPr/>
          <p:nvPr/>
        </p:nvSpPr>
        <p:spPr>
          <a:xfrm>
            <a:off x="8844009" y="2158854"/>
            <a:ext cx="560398" cy="241418"/>
          </a:xfrm>
          <a:prstGeom prst="rect">
            <a:avLst/>
          </a:prstGeom>
          <a:solidFill>
            <a:srgbClr val="7030A0"/>
          </a:solidFill>
          <a:ln>
            <a:solidFill>
              <a:srgbClr val="BC8B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TW" sz="1000" b="1" dirty="0" smtClean="0">
                <a:latin typeface="微軟正黑體" panose="020B0604030504040204" pitchFamily="34" charset="-120"/>
                <a:ea typeface="微軟正黑體" panose="020B0604030504040204" pitchFamily="34" charset="-120"/>
              </a:rPr>
              <a:t>H</a:t>
            </a:r>
            <a:r>
              <a:rPr lang="en-US" altLang="zh-CN" sz="1000" b="1" dirty="0" smtClean="0">
                <a:latin typeface="微軟正黑體" panose="020B0604030504040204" pitchFamily="34" charset="-120"/>
                <a:ea typeface="微軟正黑體" panose="020B0604030504040204" pitchFamily="34" charset="-120"/>
              </a:rPr>
              <a:t>tml</a:t>
            </a:r>
            <a:endParaRPr lang="zh-TW" altLang="en-US" sz="1000" b="1" dirty="0">
              <a:latin typeface="微軟正黑體" panose="020B0604030504040204" pitchFamily="34" charset="-120"/>
              <a:ea typeface="微軟正黑體" panose="020B0604030504040204" pitchFamily="34" charset="-120"/>
            </a:endParaRPr>
          </a:p>
        </p:txBody>
      </p:sp>
      <p:sp>
        <p:nvSpPr>
          <p:cNvPr id="48" name="矩形 47"/>
          <p:cNvSpPr/>
          <p:nvPr/>
        </p:nvSpPr>
        <p:spPr>
          <a:xfrm>
            <a:off x="5097046" y="2655080"/>
            <a:ext cx="864000" cy="28845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latin typeface="微軟正黑體" panose="020B0604030504040204" pitchFamily="34" charset="-120"/>
                <a:ea typeface="微軟正黑體" panose="020B0604030504040204" pitchFamily="34" charset="-120"/>
              </a:rPr>
              <a:t>數據清洗</a:t>
            </a:r>
            <a:endParaRPr lang="zh-TW" altLang="en-US" sz="1200" b="1" dirty="0">
              <a:latin typeface="微軟正黑體" panose="020B0604030504040204" pitchFamily="34" charset="-120"/>
              <a:ea typeface="微軟正黑體" panose="020B0604030504040204" pitchFamily="34" charset="-120"/>
            </a:endParaRPr>
          </a:p>
        </p:txBody>
      </p:sp>
      <p:sp>
        <p:nvSpPr>
          <p:cNvPr id="49" name="矩形 48"/>
          <p:cNvSpPr/>
          <p:nvPr/>
        </p:nvSpPr>
        <p:spPr>
          <a:xfrm>
            <a:off x="6026782" y="2655080"/>
            <a:ext cx="864000" cy="28845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latin typeface="微軟正黑體" panose="020B0604030504040204" pitchFamily="34" charset="-120"/>
                <a:ea typeface="微軟正黑體" panose="020B0604030504040204" pitchFamily="34" charset="-120"/>
              </a:rPr>
              <a:t>數據變換</a:t>
            </a:r>
            <a:endParaRPr lang="zh-TW" altLang="en-US" sz="1200" b="1" dirty="0">
              <a:latin typeface="微軟正黑體" panose="020B0604030504040204" pitchFamily="34" charset="-120"/>
              <a:ea typeface="微軟正黑體" panose="020B0604030504040204" pitchFamily="34" charset="-120"/>
            </a:endParaRPr>
          </a:p>
        </p:txBody>
      </p:sp>
      <p:sp>
        <p:nvSpPr>
          <p:cNvPr id="50" name="矩形 49"/>
          <p:cNvSpPr/>
          <p:nvPr/>
        </p:nvSpPr>
        <p:spPr>
          <a:xfrm>
            <a:off x="5097045" y="3038611"/>
            <a:ext cx="864000" cy="28845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latin typeface="微軟正黑體" panose="020B0604030504040204" pitchFamily="34" charset="-120"/>
                <a:ea typeface="微軟正黑體" panose="020B0604030504040204" pitchFamily="34" charset="-120"/>
              </a:rPr>
              <a:t>數據規約</a:t>
            </a:r>
            <a:endParaRPr lang="zh-TW" altLang="en-US" sz="1200" b="1" dirty="0">
              <a:latin typeface="微軟正黑體" panose="020B0604030504040204" pitchFamily="34" charset="-120"/>
              <a:ea typeface="微軟正黑體" panose="020B0604030504040204" pitchFamily="34" charset="-120"/>
            </a:endParaRPr>
          </a:p>
        </p:txBody>
      </p:sp>
      <p:sp>
        <p:nvSpPr>
          <p:cNvPr id="51" name="矩形 50"/>
          <p:cNvSpPr/>
          <p:nvPr/>
        </p:nvSpPr>
        <p:spPr>
          <a:xfrm>
            <a:off x="6023194" y="3036873"/>
            <a:ext cx="864000" cy="28845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latin typeface="微軟正黑體" panose="020B0604030504040204" pitchFamily="34" charset="-120"/>
                <a:ea typeface="微軟正黑體" panose="020B0604030504040204" pitchFamily="34" charset="-120"/>
              </a:rPr>
              <a:t>數據分析</a:t>
            </a:r>
            <a:endParaRPr lang="zh-TW" altLang="en-US" sz="1200" b="1" dirty="0">
              <a:latin typeface="微軟正黑體" panose="020B0604030504040204" pitchFamily="34" charset="-120"/>
              <a:ea typeface="微軟正黑體" panose="020B0604030504040204" pitchFamily="34" charset="-120"/>
            </a:endParaRPr>
          </a:p>
        </p:txBody>
      </p:sp>
      <p:sp>
        <p:nvSpPr>
          <p:cNvPr id="52" name="矩形 51"/>
          <p:cNvSpPr/>
          <p:nvPr/>
        </p:nvSpPr>
        <p:spPr>
          <a:xfrm>
            <a:off x="6979215" y="3036873"/>
            <a:ext cx="864000" cy="28845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latin typeface="微軟正黑體" panose="020B0604030504040204" pitchFamily="34" charset="-120"/>
                <a:ea typeface="微軟正黑體" panose="020B0604030504040204" pitchFamily="34" charset="-120"/>
              </a:rPr>
              <a:t>日誌記錄</a:t>
            </a:r>
            <a:endParaRPr lang="zh-TW" altLang="en-US" sz="1200" b="1" dirty="0">
              <a:latin typeface="微軟正黑體" panose="020B0604030504040204" pitchFamily="34" charset="-120"/>
              <a:ea typeface="微軟正黑體" panose="020B0604030504040204" pitchFamily="34" charset="-120"/>
            </a:endParaRPr>
          </a:p>
        </p:txBody>
      </p:sp>
      <p:sp>
        <p:nvSpPr>
          <p:cNvPr id="53" name="矩形 52"/>
          <p:cNvSpPr/>
          <p:nvPr/>
        </p:nvSpPr>
        <p:spPr>
          <a:xfrm>
            <a:off x="6966672" y="2658428"/>
            <a:ext cx="864000" cy="28845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latin typeface="微軟正黑體" panose="020B0604030504040204" pitchFamily="34" charset="-120"/>
                <a:ea typeface="微軟正黑體" panose="020B0604030504040204" pitchFamily="34" charset="-120"/>
              </a:rPr>
              <a:t>定時器</a:t>
            </a:r>
            <a:endParaRPr lang="zh-TW" altLang="en-US" sz="1200" b="1" dirty="0">
              <a:latin typeface="微軟正黑體" panose="020B0604030504040204" pitchFamily="34" charset="-120"/>
              <a:ea typeface="微軟正黑體" panose="020B0604030504040204" pitchFamily="34" charset="-120"/>
            </a:endParaRPr>
          </a:p>
        </p:txBody>
      </p:sp>
      <p:sp>
        <p:nvSpPr>
          <p:cNvPr id="56" name="圓角矩形 55"/>
          <p:cNvSpPr/>
          <p:nvPr/>
        </p:nvSpPr>
        <p:spPr>
          <a:xfrm>
            <a:off x="8032177" y="2525431"/>
            <a:ext cx="3094383" cy="988430"/>
          </a:xfrm>
          <a:prstGeom prst="roundRect">
            <a:avLst>
              <a:gd name="adj" fmla="val 7087"/>
            </a:avLst>
          </a:prstGeom>
          <a:noFill/>
          <a:ln w="19050">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latin typeface="微軟正黑體" panose="020B0604030504040204" pitchFamily="34" charset="-120"/>
              <a:ea typeface="微軟正黑體" panose="020B0604030504040204" pitchFamily="34" charset="-120"/>
            </a:endParaRPr>
          </a:p>
        </p:txBody>
      </p:sp>
      <p:sp>
        <p:nvSpPr>
          <p:cNvPr id="57" name="矩形 56"/>
          <p:cNvSpPr/>
          <p:nvPr/>
        </p:nvSpPr>
        <p:spPr>
          <a:xfrm>
            <a:off x="8189177" y="2761943"/>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latin typeface="微軟正黑體" panose="020B0604030504040204" pitchFamily="34" charset="-120"/>
                <a:ea typeface="微軟正黑體" panose="020B0604030504040204" pitchFamily="34" charset="-120"/>
              </a:rPr>
              <a:t>Django</a:t>
            </a:r>
            <a:endParaRPr lang="zh-TW" altLang="en-US" sz="1200" b="1" dirty="0">
              <a:latin typeface="微軟正黑體" panose="020B0604030504040204" pitchFamily="34" charset="-120"/>
              <a:ea typeface="微軟正黑體" panose="020B0604030504040204" pitchFamily="34" charset="-120"/>
            </a:endParaRPr>
          </a:p>
        </p:txBody>
      </p:sp>
      <p:sp>
        <p:nvSpPr>
          <p:cNvPr id="59" name="矩形 58"/>
          <p:cNvSpPr/>
          <p:nvPr/>
        </p:nvSpPr>
        <p:spPr>
          <a:xfrm>
            <a:off x="9182356" y="2761943"/>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latin typeface="微軟正黑體" panose="020B0604030504040204" pitchFamily="34" charset="-120"/>
                <a:ea typeface="微軟正黑體" panose="020B0604030504040204" pitchFamily="34" charset="-120"/>
              </a:rPr>
              <a:t>Spark</a:t>
            </a:r>
            <a:endParaRPr lang="zh-TW" altLang="en-US" sz="1200" b="1" dirty="0">
              <a:latin typeface="微軟正黑體" panose="020B0604030504040204" pitchFamily="34" charset="-120"/>
              <a:ea typeface="微軟正黑體" panose="020B0604030504040204" pitchFamily="34" charset="-120"/>
            </a:endParaRPr>
          </a:p>
        </p:txBody>
      </p:sp>
      <p:sp>
        <p:nvSpPr>
          <p:cNvPr id="60" name="矩形 59"/>
          <p:cNvSpPr/>
          <p:nvPr/>
        </p:nvSpPr>
        <p:spPr>
          <a:xfrm>
            <a:off x="10175536" y="2763551"/>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latin typeface="微軟正黑體" panose="020B0604030504040204" pitchFamily="34" charset="-120"/>
                <a:ea typeface="微軟正黑體" panose="020B0604030504040204" pitchFamily="34" charset="-120"/>
              </a:rPr>
              <a:t>Pandas</a:t>
            </a:r>
            <a:endParaRPr lang="zh-TW" altLang="en-US" sz="1200" b="1" dirty="0">
              <a:latin typeface="微軟正黑體" panose="020B0604030504040204" pitchFamily="34" charset="-120"/>
              <a:ea typeface="微軟正黑體" panose="020B0604030504040204" pitchFamily="34" charset="-120"/>
            </a:endParaRPr>
          </a:p>
        </p:txBody>
      </p:sp>
      <p:sp>
        <p:nvSpPr>
          <p:cNvPr id="61" name="矩形 60"/>
          <p:cNvSpPr/>
          <p:nvPr/>
        </p:nvSpPr>
        <p:spPr>
          <a:xfrm>
            <a:off x="8189177" y="3137902"/>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latin typeface="微軟正黑體" panose="020B0604030504040204" pitchFamily="34" charset="-120"/>
                <a:ea typeface="微軟正黑體" panose="020B0604030504040204" pitchFamily="34" charset="-120"/>
              </a:rPr>
              <a:t>NumPy</a:t>
            </a:r>
            <a:endParaRPr lang="zh-TW" altLang="en-US" sz="1200" b="1" dirty="0">
              <a:latin typeface="微軟正黑體" panose="020B0604030504040204" pitchFamily="34" charset="-120"/>
              <a:ea typeface="微軟正黑體" panose="020B0604030504040204" pitchFamily="34" charset="-120"/>
            </a:endParaRPr>
          </a:p>
        </p:txBody>
      </p:sp>
      <p:sp>
        <p:nvSpPr>
          <p:cNvPr id="62" name="矩形 61"/>
          <p:cNvSpPr/>
          <p:nvPr/>
        </p:nvSpPr>
        <p:spPr>
          <a:xfrm>
            <a:off x="9182356" y="3137902"/>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latin typeface="微軟正黑體" panose="020B0604030504040204" pitchFamily="34" charset="-120"/>
                <a:ea typeface="微軟正黑體" panose="020B0604030504040204" pitchFamily="34" charset="-120"/>
              </a:rPr>
              <a:t>csv</a:t>
            </a:r>
            <a:endParaRPr lang="zh-TW" altLang="en-US" sz="1200" b="1" dirty="0">
              <a:latin typeface="微軟正黑體" panose="020B0604030504040204" pitchFamily="34" charset="-120"/>
              <a:ea typeface="微軟正黑體" panose="020B0604030504040204" pitchFamily="34" charset="-120"/>
            </a:endParaRPr>
          </a:p>
        </p:txBody>
      </p:sp>
      <p:sp>
        <p:nvSpPr>
          <p:cNvPr id="63" name="矩形 62"/>
          <p:cNvSpPr/>
          <p:nvPr/>
        </p:nvSpPr>
        <p:spPr>
          <a:xfrm>
            <a:off x="10175536" y="3137902"/>
            <a:ext cx="756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latin typeface="微軟正黑體" panose="020B0604030504040204" pitchFamily="34" charset="-120"/>
                <a:ea typeface="微軟正黑體" panose="020B0604030504040204" pitchFamily="34" charset="-120"/>
              </a:rPr>
              <a:t>logger</a:t>
            </a:r>
            <a:endParaRPr lang="zh-TW" altLang="en-US" sz="1200" b="1" dirty="0">
              <a:latin typeface="微軟正黑體" panose="020B0604030504040204" pitchFamily="34" charset="-120"/>
              <a:ea typeface="微軟正黑體" panose="020B0604030504040204" pitchFamily="34" charset="-120"/>
            </a:endParaRPr>
          </a:p>
        </p:txBody>
      </p:sp>
      <p:sp>
        <p:nvSpPr>
          <p:cNvPr id="64" name="圓角矩形 63"/>
          <p:cNvSpPr/>
          <p:nvPr/>
        </p:nvSpPr>
        <p:spPr>
          <a:xfrm>
            <a:off x="4910961" y="3822265"/>
            <a:ext cx="4464530" cy="1224000"/>
          </a:xfrm>
          <a:prstGeom prst="roundRect">
            <a:avLst>
              <a:gd name="adj" fmla="val 7049"/>
            </a:avLst>
          </a:prstGeom>
          <a:solidFill>
            <a:srgbClr val="C7E0F5"/>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5" name="矩形 64"/>
          <p:cNvSpPr/>
          <p:nvPr/>
        </p:nvSpPr>
        <p:spPr>
          <a:xfrm>
            <a:off x="5097045" y="4062545"/>
            <a:ext cx="864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latin typeface="微軟正黑體" panose="020B0604030504040204" pitchFamily="34" charset="-120"/>
                <a:ea typeface="微軟正黑體" panose="020B0604030504040204" pitchFamily="34" charset="-120"/>
              </a:rPr>
              <a:t>定時器</a:t>
            </a:r>
            <a:endParaRPr lang="zh-TW" altLang="en-US" sz="1200" b="1" dirty="0">
              <a:latin typeface="微軟正黑體" panose="020B0604030504040204" pitchFamily="34" charset="-120"/>
              <a:ea typeface="微軟正黑體" panose="020B0604030504040204" pitchFamily="34" charset="-120"/>
            </a:endParaRPr>
          </a:p>
        </p:txBody>
      </p:sp>
      <p:sp>
        <p:nvSpPr>
          <p:cNvPr id="66" name="矩形 65"/>
          <p:cNvSpPr/>
          <p:nvPr/>
        </p:nvSpPr>
        <p:spPr>
          <a:xfrm>
            <a:off x="6174885" y="4062545"/>
            <a:ext cx="864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latin typeface="微軟正黑體" panose="020B0604030504040204" pitchFamily="34" charset="-120"/>
                <a:ea typeface="微軟正黑體" panose="020B0604030504040204" pitchFamily="34" charset="-120"/>
              </a:rPr>
              <a:t>傳輸協議</a:t>
            </a:r>
            <a:endParaRPr lang="zh-TW" altLang="en-US" sz="1200" b="1" dirty="0">
              <a:latin typeface="微軟正黑體" panose="020B0604030504040204" pitchFamily="34" charset="-120"/>
              <a:ea typeface="微軟正黑體" panose="020B0604030504040204" pitchFamily="34" charset="-120"/>
            </a:endParaRPr>
          </a:p>
        </p:txBody>
      </p:sp>
      <p:sp>
        <p:nvSpPr>
          <p:cNvPr id="67" name="矩形 66"/>
          <p:cNvSpPr/>
          <p:nvPr/>
        </p:nvSpPr>
        <p:spPr>
          <a:xfrm>
            <a:off x="7252725" y="4062545"/>
            <a:ext cx="864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latin typeface="微軟正黑體" panose="020B0604030504040204" pitchFamily="34" charset="-120"/>
                <a:ea typeface="微軟正黑體" panose="020B0604030504040204" pitchFamily="34" charset="-120"/>
              </a:rPr>
              <a:t>Socket</a:t>
            </a:r>
            <a:endParaRPr lang="zh-TW" altLang="en-US" sz="1200" b="1" dirty="0">
              <a:latin typeface="微軟正黑體" panose="020B0604030504040204" pitchFamily="34" charset="-120"/>
              <a:ea typeface="微軟正黑體" panose="020B0604030504040204" pitchFamily="34" charset="-120"/>
            </a:endParaRPr>
          </a:p>
        </p:txBody>
      </p:sp>
      <p:sp>
        <p:nvSpPr>
          <p:cNvPr id="68" name="矩形 67"/>
          <p:cNvSpPr/>
          <p:nvPr/>
        </p:nvSpPr>
        <p:spPr>
          <a:xfrm>
            <a:off x="8330564" y="4062545"/>
            <a:ext cx="864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SSH</a:t>
            </a:r>
            <a:endParaRPr lang="zh-TW" altLang="en-US" sz="1200" b="1" dirty="0">
              <a:latin typeface="微軟正黑體" panose="020B0604030504040204" pitchFamily="34" charset="-120"/>
              <a:ea typeface="微軟正黑體" panose="020B0604030504040204" pitchFamily="34" charset="-120"/>
            </a:endParaRPr>
          </a:p>
        </p:txBody>
      </p:sp>
      <p:sp>
        <p:nvSpPr>
          <p:cNvPr id="69" name="矩形 68"/>
          <p:cNvSpPr/>
          <p:nvPr/>
        </p:nvSpPr>
        <p:spPr>
          <a:xfrm>
            <a:off x="7256043" y="4487886"/>
            <a:ext cx="864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Sftp</a:t>
            </a:r>
            <a:endParaRPr lang="zh-TW" altLang="en-US" sz="1200" b="1" dirty="0">
              <a:latin typeface="微軟正黑體" panose="020B0604030504040204" pitchFamily="34" charset="-120"/>
              <a:ea typeface="微軟正黑體" panose="020B0604030504040204" pitchFamily="34" charset="-120"/>
            </a:endParaRPr>
          </a:p>
        </p:txBody>
      </p:sp>
      <p:sp>
        <p:nvSpPr>
          <p:cNvPr id="70" name="矩形 69"/>
          <p:cNvSpPr/>
          <p:nvPr/>
        </p:nvSpPr>
        <p:spPr>
          <a:xfrm>
            <a:off x="5097045" y="4487886"/>
            <a:ext cx="864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latin typeface="微軟正黑體" panose="020B0604030504040204" pitchFamily="34" charset="-120"/>
                <a:ea typeface="微軟正黑體" panose="020B0604030504040204" pitchFamily="34" charset="-120"/>
              </a:rPr>
              <a:t>異步請求</a:t>
            </a:r>
            <a:endParaRPr lang="zh-TW" altLang="en-US" sz="1200" b="1" dirty="0">
              <a:latin typeface="微軟正黑體" panose="020B0604030504040204" pitchFamily="34" charset="-120"/>
              <a:ea typeface="微軟正黑體" panose="020B0604030504040204" pitchFamily="34" charset="-120"/>
            </a:endParaRPr>
          </a:p>
        </p:txBody>
      </p:sp>
      <p:sp>
        <p:nvSpPr>
          <p:cNvPr id="71" name="矩形 70"/>
          <p:cNvSpPr/>
          <p:nvPr/>
        </p:nvSpPr>
        <p:spPr>
          <a:xfrm>
            <a:off x="6176544" y="4487886"/>
            <a:ext cx="864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latin typeface="微軟正黑體" panose="020B0604030504040204" pitchFamily="34" charset="-120"/>
                <a:ea typeface="微軟正黑體" panose="020B0604030504040204" pitchFamily="34" charset="-120"/>
              </a:rPr>
              <a:t>多線程</a:t>
            </a:r>
            <a:endParaRPr lang="zh-TW" altLang="en-US" sz="1200" b="1" dirty="0">
              <a:latin typeface="微軟正黑體" panose="020B0604030504040204" pitchFamily="34" charset="-120"/>
              <a:ea typeface="微軟正黑體" panose="020B0604030504040204" pitchFamily="34" charset="-120"/>
            </a:endParaRPr>
          </a:p>
        </p:txBody>
      </p:sp>
      <p:sp>
        <p:nvSpPr>
          <p:cNvPr id="72" name="矩形 71"/>
          <p:cNvSpPr/>
          <p:nvPr/>
        </p:nvSpPr>
        <p:spPr>
          <a:xfrm>
            <a:off x="8335541" y="4487886"/>
            <a:ext cx="864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Asyncio</a:t>
            </a:r>
            <a:endParaRPr lang="zh-TW" altLang="en-US" sz="1200" b="1" dirty="0">
              <a:latin typeface="微軟正黑體" panose="020B0604030504040204" pitchFamily="34" charset="-120"/>
              <a:ea typeface="微軟正黑體" panose="020B0604030504040204" pitchFamily="34" charset="-120"/>
            </a:endParaRPr>
          </a:p>
        </p:txBody>
      </p:sp>
      <p:sp>
        <p:nvSpPr>
          <p:cNvPr id="73" name="向上箭號 72"/>
          <p:cNvSpPr/>
          <p:nvPr/>
        </p:nvSpPr>
        <p:spPr>
          <a:xfrm>
            <a:off x="6339780" y="3401526"/>
            <a:ext cx="180000" cy="504000"/>
          </a:xfrm>
          <a:prstGeom prst="upArrow">
            <a:avLst/>
          </a:prstGeom>
          <a:solidFill>
            <a:srgbClr val="F6F8FC"/>
          </a:solidFill>
          <a:ln>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latin typeface="微軟正黑體" panose="020B0604030504040204" pitchFamily="34" charset="-120"/>
              <a:ea typeface="微軟正黑體" panose="020B0604030504040204" pitchFamily="34" charset="-120"/>
            </a:endParaRPr>
          </a:p>
        </p:txBody>
      </p:sp>
      <p:sp>
        <p:nvSpPr>
          <p:cNvPr id="54" name="矩形 53"/>
          <p:cNvSpPr/>
          <p:nvPr/>
        </p:nvSpPr>
        <p:spPr>
          <a:xfrm>
            <a:off x="6671817" y="3594558"/>
            <a:ext cx="560398" cy="241418"/>
          </a:xfrm>
          <a:prstGeom prst="rect">
            <a:avLst/>
          </a:prstGeom>
          <a:ln>
            <a:solidFill>
              <a:srgbClr val="BC8B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CN" sz="1000" b="1" dirty="0" smtClean="0">
                <a:latin typeface="微軟正黑體" panose="020B0604030504040204" pitchFamily="34" charset="-120"/>
                <a:ea typeface="微軟正黑體" panose="020B0604030504040204" pitchFamily="34" charset="-120"/>
              </a:rPr>
              <a:t>csv</a:t>
            </a:r>
            <a:endParaRPr lang="zh-TW" altLang="en-US" sz="1000" b="1" dirty="0">
              <a:latin typeface="微軟正黑體" panose="020B0604030504040204" pitchFamily="34" charset="-120"/>
              <a:ea typeface="微軟正黑體" panose="020B0604030504040204" pitchFamily="34" charset="-120"/>
            </a:endParaRPr>
          </a:p>
        </p:txBody>
      </p:sp>
      <p:sp>
        <p:nvSpPr>
          <p:cNvPr id="32" name="上-下雙向箭號 31"/>
          <p:cNvSpPr/>
          <p:nvPr/>
        </p:nvSpPr>
        <p:spPr>
          <a:xfrm>
            <a:off x="6330101" y="2008318"/>
            <a:ext cx="180000" cy="535719"/>
          </a:xfrm>
          <a:prstGeom prst="upDownArrow">
            <a:avLst/>
          </a:prstGeom>
          <a:solidFill>
            <a:srgbClr val="F6F8FC"/>
          </a:solidFill>
          <a:ln>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latin typeface="微軟正黑體" panose="020B0604030504040204" pitchFamily="34" charset="-120"/>
              <a:ea typeface="微軟正黑體" panose="020B0604030504040204" pitchFamily="34" charset="-120"/>
            </a:endParaRPr>
          </a:p>
        </p:txBody>
      </p:sp>
      <p:sp>
        <p:nvSpPr>
          <p:cNvPr id="37" name="上-下雙向箭號 36"/>
          <p:cNvSpPr/>
          <p:nvPr/>
        </p:nvSpPr>
        <p:spPr>
          <a:xfrm>
            <a:off x="9527957" y="2011261"/>
            <a:ext cx="180000" cy="535719"/>
          </a:xfrm>
          <a:prstGeom prst="upDownArrow">
            <a:avLst/>
          </a:prstGeom>
          <a:solidFill>
            <a:srgbClr val="F6F8FC"/>
          </a:solidFill>
          <a:ln>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latin typeface="微軟正黑體" panose="020B0604030504040204" pitchFamily="34" charset="-120"/>
              <a:ea typeface="微軟正黑體" panose="020B0604030504040204" pitchFamily="34" charset="-120"/>
            </a:endParaRPr>
          </a:p>
        </p:txBody>
      </p:sp>
      <p:sp>
        <p:nvSpPr>
          <p:cNvPr id="38" name="上-下雙向箭號 37"/>
          <p:cNvSpPr/>
          <p:nvPr/>
        </p:nvSpPr>
        <p:spPr>
          <a:xfrm>
            <a:off x="11079134" y="3528720"/>
            <a:ext cx="154626" cy="1915431"/>
          </a:xfrm>
          <a:prstGeom prst="upDownArrow">
            <a:avLst/>
          </a:prstGeom>
          <a:solidFill>
            <a:srgbClr val="F6F8FC"/>
          </a:solidFill>
          <a:ln>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latin typeface="微軟正黑體" panose="020B0604030504040204" pitchFamily="34" charset="-120"/>
              <a:ea typeface="微軟正黑體" panose="020B0604030504040204" pitchFamily="34" charset="-120"/>
            </a:endParaRPr>
          </a:p>
        </p:txBody>
      </p:sp>
      <p:sp>
        <p:nvSpPr>
          <p:cNvPr id="80" name="矩形 79"/>
          <p:cNvSpPr/>
          <p:nvPr/>
        </p:nvSpPr>
        <p:spPr>
          <a:xfrm>
            <a:off x="8878761" y="2496552"/>
            <a:ext cx="1449316" cy="28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200" b="1" dirty="0">
                <a:solidFill>
                  <a:srgbClr val="002060"/>
                </a:solidFill>
                <a:latin typeface="微軟正黑體" panose="020B0604030504040204" pitchFamily="34" charset="-120"/>
                <a:ea typeface="微軟正黑體" panose="020B0604030504040204" pitchFamily="34" charset="-120"/>
              </a:rPr>
              <a:t>應用服務層架構</a:t>
            </a:r>
          </a:p>
        </p:txBody>
      </p:sp>
      <p:sp>
        <p:nvSpPr>
          <p:cNvPr id="39" name="圓角矩形 38"/>
          <p:cNvSpPr/>
          <p:nvPr/>
        </p:nvSpPr>
        <p:spPr>
          <a:xfrm>
            <a:off x="5122445" y="5466706"/>
            <a:ext cx="1907359" cy="835428"/>
          </a:xfrm>
          <a:prstGeom prst="roundRect">
            <a:avLst>
              <a:gd name="adj" fmla="val 5735"/>
            </a:avLst>
          </a:prstGeom>
          <a:noFill/>
          <a:ln w="19050">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latin typeface="微軟正黑體" panose="020B0604030504040204" pitchFamily="34" charset="-120"/>
              <a:ea typeface="微軟正黑體" panose="020B0604030504040204" pitchFamily="34" charset="-120"/>
            </a:endParaRPr>
          </a:p>
        </p:txBody>
      </p:sp>
      <p:sp>
        <p:nvSpPr>
          <p:cNvPr id="85" name="矩形 84"/>
          <p:cNvSpPr/>
          <p:nvPr/>
        </p:nvSpPr>
        <p:spPr>
          <a:xfrm>
            <a:off x="5318645" y="5546284"/>
            <a:ext cx="1449316" cy="28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200" b="1" dirty="0">
                <a:solidFill>
                  <a:srgbClr val="002060"/>
                </a:solidFill>
                <a:latin typeface="微軟正黑體" panose="020B0604030504040204" pitchFamily="34" charset="-120"/>
                <a:ea typeface="微軟正黑體" panose="020B0604030504040204" pitchFamily="34" charset="-120"/>
              </a:rPr>
              <a:t>關係型數據庫</a:t>
            </a:r>
          </a:p>
        </p:txBody>
      </p:sp>
      <p:sp>
        <p:nvSpPr>
          <p:cNvPr id="86" name="矩形 85"/>
          <p:cNvSpPr/>
          <p:nvPr/>
        </p:nvSpPr>
        <p:spPr>
          <a:xfrm>
            <a:off x="5618537" y="5864087"/>
            <a:ext cx="864000" cy="28845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Oracle</a:t>
            </a:r>
          </a:p>
        </p:txBody>
      </p:sp>
      <p:sp>
        <p:nvSpPr>
          <p:cNvPr id="89" name="圓角矩形 88"/>
          <p:cNvSpPr/>
          <p:nvPr/>
        </p:nvSpPr>
        <p:spPr>
          <a:xfrm>
            <a:off x="7229512" y="5466706"/>
            <a:ext cx="1907359" cy="835428"/>
          </a:xfrm>
          <a:prstGeom prst="roundRect">
            <a:avLst>
              <a:gd name="adj" fmla="val 5735"/>
            </a:avLst>
          </a:prstGeom>
          <a:noFill/>
          <a:ln w="19050">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latin typeface="微軟正黑體" panose="020B0604030504040204" pitchFamily="34" charset="-120"/>
              <a:ea typeface="微軟正黑體" panose="020B0604030504040204" pitchFamily="34" charset="-120"/>
            </a:endParaRPr>
          </a:p>
        </p:txBody>
      </p:sp>
      <p:sp>
        <p:nvSpPr>
          <p:cNvPr id="90" name="矩形 89"/>
          <p:cNvSpPr/>
          <p:nvPr/>
        </p:nvSpPr>
        <p:spPr>
          <a:xfrm>
            <a:off x="7443642" y="5546284"/>
            <a:ext cx="1449316" cy="28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200" b="1" dirty="0">
                <a:solidFill>
                  <a:srgbClr val="002060"/>
                </a:solidFill>
                <a:latin typeface="微軟正黑體" panose="020B0604030504040204" pitchFamily="34" charset="-120"/>
                <a:ea typeface="微軟正黑體" panose="020B0604030504040204" pitchFamily="34" charset="-120"/>
              </a:rPr>
              <a:t>非關係型數據庫</a:t>
            </a:r>
          </a:p>
        </p:txBody>
      </p:sp>
      <p:sp>
        <p:nvSpPr>
          <p:cNvPr id="91" name="矩形 90"/>
          <p:cNvSpPr/>
          <p:nvPr/>
        </p:nvSpPr>
        <p:spPr>
          <a:xfrm>
            <a:off x="7698998" y="5864087"/>
            <a:ext cx="968385" cy="28845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a:latin typeface="微軟正黑體" panose="020B0604030504040204" pitchFamily="34" charset="-120"/>
                <a:ea typeface="微軟正黑體" panose="020B0604030504040204" pitchFamily="34" charset="-120"/>
              </a:rPr>
              <a:t>MongoDB</a:t>
            </a:r>
          </a:p>
        </p:txBody>
      </p:sp>
      <p:sp>
        <p:nvSpPr>
          <p:cNvPr id="93" name="圓角矩形 92"/>
          <p:cNvSpPr/>
          <p:nvPr/>
        </p:nvSpPr>
        <p:spPr>
          <a:xfrm>
            <a:off x="9336580" y="5466706"/>
            <a:ext cx="1907359" cy="835428"/>
          </a:xfrm>
          <a:prstGeom prst="roundRect">
            <a:avLst>
              <a:gd name="adj" fmla="val 5735"/>
            </a:avLst>
          </a:prstGeom>
          <a:noFill/>
          <a:ln w="19050">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latin typeface="微軟正黑體" panose="020B0604030504040204" pitchFamily="34" charset="-120"/>
              <a:ea typeface="微軟正黑體" panose="020B0604030504040204" pitchFamily="34" charset="-120"/>
            </a:endParaRPr>
          </a:p>
        </p:txBody>
      </p:sp>
      <p:sp>
        <p:nvSpPr>
          <p:cNvPr id="94" name="矩形 93"/>
          <p:cNvSpPr/>
          <p:nvPr/>
        </p:nvSpPr>
        <p:spPr>
          <a:xfrm>
            <a:off x="9532780" y="5546284"/>
            <a:ext cx="1449316" cy="28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200" b="1" dirty="0">
                <a:solidFill>
                  <a:srgbClr val="002060"/>
                </a:solidFill>
                <a:latin typeface="微軟正黑體" panose="020B0604030504040204" pitchFamily="34" charset="-120"/>
                <a:ea typeface="微軟正黑體" panose="020B0604030504040204" pitchFamily="34" charset="-120"/>
              </a:rPr>
              <a:t>緩存數據庫</a:t>
            </a:r>
          </a:p>
        </p:txBody>
      </p:sp>
      <p:sp>
        <p:nvSpPr>
          <p:cNvPr id="95" name="矩形 94"/>
          <p:cNvSpPr/>
          <p:nvPr/>
        </p:nvSpPr>
        <p:spPr>
          <a:xfrm>
            <a:off x="9832672" y="5864087"/>
            <a:ext cx="864000" cy="28845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dirty="0" err="1">
                <a:latin typeface="微軟正黑體" panose="020B0604030504040204" pitchFamily="34" charset="-120"/>
                <a:ea typeface="微軟正黑體" panose="020B0604030504040204" pitchFamily="34" charset="-120"/>
              </a:rPr>
              <a:t>Redis</a:t>
            </a:r>
            <a:endParaRPr lang="en-US" altLang="zh-TW" sz="1200" b="1" dirty="0">
              <a:latin typeface="微軟正黑體" panose="020B0604030504040204" pitchFamily="34" charset="-120"/>
              <a:ea typeface="微軟正黑體" panose="020B0604030504040204" pitchFamily="34" charset="-120"/>
            </a:endParaRPr>
          </a:p>
        </p:txBody>
      </p:sp>
      <p:sp>
        <p:nvSpPr>
          <p:cNvPr id="12" name="橢圓 11"/>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9" name="圖片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8" name="文字方塊 7"/>
          <p:cNvSpPr txBox="1"/>
          <p:nvPr/>
        </p:nvSpPr>
        <p:spPr>
          <a:xfrm>
            <a:off x="658482" y="103023"/>
            <a:ext cx="1620957" cy="523220"/>
          </a:xfrm>
          <a:prstGeom prst="rect">
            <a:avLst/>
          </a:prstGeom>
          <a:noFill/>
        </p:spPr>
        <p:txBody>
          <a:bodyPr wrap="none" rtlCol="0">
            <a:spAutoFit/>
          </a:bodyPr>
          <a:lstStyle/>
          <a:p>
            <a:r>
              <a:rPr lang="zh-CN" altLang="en-US" sz="2800" b="1" smtClean="0">
                <a:solidFill>
                  <a:srgbClr val="002060"/>
                </a:solidFill>
                <a:latin typeface="微軟正黑體" panose="020B0604030504040204" pitchFamily="34" charset="-120"/>
                <a:ea typeface="微軟正黑體" panose="020B0604030504040204" pitchFamily="34" charset="-120"/>
              </a:rPr>
              <a:t>系統架構</a:t>
            </a:r>
            <a:endParaRPr lang="zh-CN" altLang="en-US" sz="2800" b="1" dirty="0">
              <a:solidFill>
                <a:srgbClr val="002060"/>
              </a:solidFill>
              <a:latin typeface="微軟正黑體" panose="020B0604030504040204" pitchFamily="34" charset="-120"/>
              <a:ea typeface="微軟正黑體" panose="020B0604030504040204" pitchFamily="34" charset="-120"/>
            </a:endParaRPr>
          </a:p>
        </p:txBody>
      </p:sp>
      <p:sp>
        <p:nvSpPr>
          <p:cNvPr id="99" name="矩形: 圆角 149">
            <a:extLst>
              <a:ext uri="{FF2B5EF4-FFF2-40B4-BE49-F238E27FC236}">
                <a16:creationId xmlns="" xmlns:a16="http://schemas.microsoft.com/office/drawing/2014/main" id="{D2642506-4596-CB4C-332A-384256826FB2}"/>
              </a:ext>
            </a:extLst>
          </p:cNvPr>
          <p:cNvSpPr>
            <a:spLocks/>
          </p:cNvSpPr>
          <p:nvPr/>
        </p:nvSpPr>
        <p:spPr>
          <a:xfrm>
            <a:off x="758274" y="3823141"/>
            <a:ext cx="3627981" cy="1224000"/>
          </a:xfrm>
          <a:prstGeom prst="roundRect">
            <a:avLst>
              <a:gd name="adj" fmla="val 4977"/>
            </a:avLst>
          </a:prstGeom>
          <a:solidFill>
            <a:schemeClr val="bg1"/>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圆角 149">
            <a:extLst>
              <a:ext uri="{FF2B5EF4-FFF2-40B4-BE49-F238E27FC236}">
                <a16:creationId xmlns="" xmlns:a16="http://schemas.microsoft.com/office/drawing/2014/main" id="{D2642506-4596-CB4C-332A-384256826FB2}"/>
              </a:ext>
            </a:extLst>
          </p:cNvPr>
          <p:cNvSpPr>
            <a:spLocks/>
          </p:cNvSpPr>
          <p:nvPr/>
        </p:nvSpPr>
        <p:spPr>
          <a:xfrm>
            <a:off x="768329" y="2396687"/>
            <a:ext cx="3627981" cy="1224000"/>
          </a:xfrm>
          <a:prstGeom prst="roundRect">
            <a:avLst>
              <a:gd name="adj" fmla="val 4977"/>
            </a:avLst>
          </a:prstGeom>
          <a:solidFill>
            <a:schemeClr val="bg1"/>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文本框 9">
            <a:extLst>
              <a:ext uri="{FF2B5EF4-FFF2-40B4-BE49-F238E27FC236}">
                <a16:creationId xmlns="" xmlns:a16="http://schemas.microsoft.com/office/drawing/2014/main" id="{1EB07612-61D3-1C1A-8DDC-51283CFCECF7}"/>
              </a:ext>
            </a:extLst>
          </p:cNvPr>
          <p:cNvSpPr txBox="1"/>
          <p:nvPr/>
        </p:nvSpPr>
        <p:spPr>
          <a:xfrm>
            <a:off x="874701" y="2837249"/>
            <a:ext cx="3314767" cy="469359"/>
          </a:xfrm>
          <a:prstGeom prst="rect">
            <a:avLst/>
          </a:prstGeom>
          <a:noFill/>
        </p:spPr>
        <p:txBody>
          <a:bodyPr wrap="square" lIns="68580" tIns="34290" rIns="68580" bIns="34290" rtlCol="0">
            <a:spAutoFit/>
          </a:bodyPr>
          <a:lstStyle/>
          <a:p>
            <a:pPr marL="0" lvl="1"/>
            <a:r>
              <a:rPr lang="zh-TW" altLang="en-US" sz="1300" dirty="0">
                <a:solidFill>
                  <a:schemeClr val="accent5">
                    <a:lumMod val="50000"/>
                  </a:schemeClr>
                </a:solidFill>
                <a:latin typeface="微軟正黑體" panose="020B0604030504040204" pitchFamily="34" charset="-120"/>
                <a:ea typeface="微軟正黑體" panose="020B0604030504040204" pitchFamily="34" charset="-120"/>
                <a:cs typeface="Calibri" panose="020F0502020204030204" pitchFamily="34" charset="0"/>
              </a:rPr>
              <a:t>系統架構的核心層，與其他三層進行交互，主要負責系統業務邏輯的實</a:t>
            </a:r>
            <a:r>
              <a:rPr lang="zh-TW" altLang="en-US" sz="1300" dirty="0" smtClean="0">
                <a:solidFill>
                  <a:schemeClr val="accent5">
                    <a:lumMod val="50000"/>
                  </a:schemeClr>
                </a:solidFill>
                <a:latin typeface="微軟正黑體" panose="020B0604030504040204" pitchFamily="34" charset="-120"/>
                <a:ea typeface="微軟正黑體" panose="020B0604030504040204" pitchFamily="34" charset="-120"/>
                <a:cs typeface="Calibri" panose="020F0502020204030204" pitchFamily="34" charset="0"/>
              </a:rPr>
              <a:t>現</a:t>
            </a:r>
            <a:endParaRPr lang="zh-TW" altLang="en-US" sz="1300" dirty="0">
              <a:solidFill>
                <a:schemeClr val="accent5">
                  <a:lumMod val="50000"/>
                </a:schemeClr>
              </a:solidFill>
              <a:latin typeface="微軟正黑體" panose="020B0604030504040204" pitchFamily="34" charset="-120"/>
              <a:ea typeface="微軟正黑體" panose="020B0604030504040204" pitchFamily="34" charset="-120"/>
              <a:cs typeface="Calibri" panose="020F0502020204030204" pitchFamily="34" charset="0"/>
            </a:endParaRPr>
          </a:p>
        </p:txBody>
      </p:sp>
      <p:sp>
        <p:nvSpPr>
          <p:cNvPr id="98" name="矩形: 圆角 149">
            <a:extLst>
              <a:ext uri="{FF2B5EF4-FFF2-40B4-BE49-F238E27FC236}">
                <a16:creationId xmlns="" xmlns:a16="http://schemas.microsoft.com/office/drawing/2014/main" id="{D2642506-4596-CB4C-332A-384256826FB2}"/>
              </a:ext>
            </a:extLst>
          </p:cNvPr>
          <p:cNvSpPr>
            <a:spLocks/>
          </p:cNvSpPr>
          <p:nvPr/>
        </p:nvSpPr>
        <p:spPr>
          <a:xfrm>
            <a:off x="758274" y="5232664"/>
            <a:ext cx="3627981" cy="1224000"/>
          </a:xfrm>
          <a:prstGeom prst="roundRect">
            <a:avLst>
              <a:gd name="adj" fmla="val 4977"/>
            </a:avLst>
          </a:prstGeom>
          <a:solidFill>
            <a:schemeClr val="bg1"/>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文本框 9">
            <a:extLst>
              <a:ext uri="{FF2B5EF4-FFF2-40B4-BE49-F238E27FC236}">
                <a16:creationId xmlns="" xmlns:a16="http://schemas.microsoft.com/office/drawing/2014/main" id="{1EB07612-61D3-1C1A-8DDC-51283CFCECF7}"/>
              </a:ext>
            </a:extLst>
          </p:cNvPr>
          <p:cNvSpPr txBox="1"/>
          <p:nvPr/>
        </p:nvSpPr>
        <p:spPr>
          <a:xfrm>
            <a:off x="874701" y="4284527"/>
            <a:ext cx="3338288" cy="669414"/>
          </a:xfrm>
          <a:prstGeom prst="rect">
            <a:avLst/>
          </a:prstGeom>
          <a:noFill/>
        </p:spPr>
        <p:txBody>
          <a:bodyPr wrap="square" lIns="68580" tIns="34290" rIns="68580" bIns="34290" rtlCol="0">
            <a:spAutoFit/>
          </a:bodyPr>
          <a:lstStyle/>
          <a:p>
            <a:pPr marL="0" lvl="1"/>
            <a:r>
              <a:rPr lang="zh-TW" altLang="en-US" sz="1300" dirty="0">
                <a:solidFill>
                  <a:schemeClr val="accent5">
                    <a:lumMod val="50000"/>
                  </a:schemeClr>
                </a:solidFill>
                <a:latin typeface="微軟正黑體" panose="020B0604030504040204" pitchFamily="34" charset="-120"/>
                <a:ea typeface="微軟正黑體" panose="020B0604030504040204" pitchFamily="34" charset="-120"/>
                <a:cs typeface="Calibri" panose="020F0502020204030204" pitchFamily="34" charset="0"/>
              </a:rPr>
              <a:t>系統數據來源，定義傳輸協議，負責採集並轉發工站的測試數</a:t>
            </a:r>
            <a:r>
              <a:rPr lang="zh-TW" altLang="en-US" sz="1300" dirty="0" smtClean="0">
                <a:solidFill>
                  <a:schemeClr val="accent5">
                    <a:lumMod val="50000"/>
                  </a:schemeClr>
                </a:solidFill>
                <a:latin typeface="微軟正黑體" panose="020B0604030504040204" pitchFamily="34" charset="-120"/>
                <a:ea typeface="微軟正黑體" panose="020B0604030504040204" pitchFamily="34" charset="-120"/>
                <a:cs typeface="Calibri" panose="020F0502020204030204" pitchFamily="34" charset="0"/>
              </a:rPr>
              <a:t>據</a:t>
            </a:r>
            <a:endParaRPr lang="zh-TW" altLang="en-US" sz="1300" dirty="0">
              <a:solidFill>
                <a:schemeClr val="accent5">
                  <a:lumMod val="50000"/>
                </a:schemeClr>
              </a:solidFill>
              <a:latin typeface="微軟正黑體" panose="020B0604030504040204" pitchFamily="34" charset="-120"/>
              <a:ea typeface="微軟正黑體" panose="020B0604030504040204" pitchFamily="34" charset="-120"/>
              <a:cs typeface="Calibri" panose="020F0502020204030204" pitchFamily="34" charset="0"/>
            </a:endParaRPr>
          </a:p>
          <a:p>
            <a:pPr marL="0" lvl="1"/>
            <a:endParaRPr lang="zh-TW" altLang="en-US" sz="1300" dirty="0">
              <a:solidFill>
                <a:schemeClr val="accent5">
                  <a:lumMod val="50000"/>
                </a:schemeClr>
              </a:solidFill>
              <a:latin typeface="微軟正黑體" panose="020B0604030504040204" pitchFamily="34" charset="-120"/>
              <a:ea typeface="微軟正黑體" panose="020B0604030504040204" pitchFamily="34" charset="-120"/>
              <a:cs typeface="Calibri" panose="020F0502020204030204" pitchFamily="34" charset="0"/>
            </a:endParaRPr>
          </a:p>
        </p:txBody>
      </p:sp>
      <p:sp>
        <p:nvSpPr>
          <p:cNvPr id="77" name="文本框 9">
            <a:extLst>
              <a:ext uri="{FF2B5EF4-FFF2-40B4-BE49-F238E27FC236}">
                <a16:creationId xmlns="" xmlns:a16="http://schemas.microsoft.com/office/drawing/2014/main" id="{1EB07612-61D3-1C1A-8DDC-51283CFCECF7}"/>
              </a:ext>
            </a:extLst>
          </p:cNvPr>
          <p:cNvSpPr txBox="1"/>
          <p:nvPr/>
        </p:nvSpPr>
        <p:spPr>
          <a:xfrm>
            <a:off x="874701" y="5669700"/>
            <a:ext cx="3338289" cy="669414"/>
          </a:xfrm>
          <a:prstGeom prst="rect">
            <a:avLst/>
          </a:prstGeom>
          <a:noFill/>
        </p:spPr>
        <p:txBody>
          <a:bodyPr wrap="square" lIns="68580" tIns="34290" rIns="68580" bIns="34290" rtlCol="0">
            <a:spAutoFit/>
          </a:bodyPr>
          <a:lstStyle/>
          <a:p>
            <a:pPr marL="0" lvl="1"/>
            <a:r>
              <a:rPr lang="zh-TW" altLang="en-US" sz="1300" dirty="0">
                <a:solidFill>
                  <a:schemeClr val="accent5">
                    <a:lumMod val="50000"/>
                  </a:schemeClr>
                </a:solidFill>
                <a:latin typeface="微軟正黑體" panose="020B0604030504040204" pitchFamily="34" charset="-120"/>
                <a:ea typeface="微軟正黑體" panose="020B0604030504040204" pitchFamily="34" charset="-120"/>
                <a:cs typeface="Calibri" panose="020F0502020204030204" pitchFamily="34" charset="0"/>
              </a:rPr>
              <a:t>系統的數據倉庫，負責系統所有數據的存儲以及管理任</a:t>
            </a:r>
            <a:r>
              <a:rPr lang="zh-TW" altLang="en-US" sz="1300" dirty="0" smtClean="0">
                <a:solidFill>
                  <a:schemeClr val="accent5">
                    <a:lumMod val="50000"/>
                  </a:schemeClr>
                </a:solidFill>
                <a:latin typeface="微軟正黑體" panose="020B0604030504040204" pitchFamily="34" charset="-120"/>
                <a:ea typeface="微軟正黑體" panose="020B0604030504040204" pitchFamily="34" charset="-120"/>
                <a:cs typeface="Calibri" panose="020F0502020204030204" pitchFamily="34" charset="0"/>
              </a:rPr>
              <a:t>務</a:t>
            </a:r>
            <a:endParaRPr lang="zh-TW" altLang="en-US" sz="1300" dirty="0">
              <a:solidFill>
                <a:schemeClr val="accent5">
                  <a:lumMod val="50000"/>
                </a:schemeClr>
              </a:solidFill>
              <a:latin typeface="微軟正黑體" panose="020B0604030504040204" pitchFamily="34" charset="-120"/>
              <a:ea typeface="微軟正黑體" panose="020B0604030504040204" pitchFamily="34" charset="-120"/>
              <a:cs typeface="Calibri" panose="020F0502020204030204" pitchFamily="34" charset="0"/>
            </a:endParaRPr>
          </a:p>
          <a:p>
            <a:pPr marL="0" lvl="1"/>
            <a:endParaRPr lang="zh-TW" altLang="en-US" sz="1300" dirty="0">
              <a:solidFill>
                <a:schemeClr val="accent5">
                  <a:lumMod val="50000"/>
                </a:schemeClr>
              </a:solidFill>
              <a:latin typeface="微軟正黑體" panose="020B0604030504040204" pitchFamily="34" charset="-120"/>
              <a:ea typeface="微軟正黑體" panose="020B0604030504040204" pitchFamily="34" charset="-120"/>
              <a:cs typeface="Calibri" panose="020F0502020204030204" pitchFamily="34" charset="0"/>
            </a:endParaRPr>
          </a:p>
        </p:txBody>
      </p:sp>
      <p:sp>
        <p:nvSpPr>
          <p:cNvPr id="78" name="矩形: 圆角 149">
            <a:extLst>
              <a:ext uri="{FF2B5EF4-FFF2-40B4-BE49-F238E27FC236}">
                <a16:creationId xmlns="" xmlns:a16="http://schemas.microsoft.com/office/drawing/2014/main" id="{D2642506-4596-CB4C-332A-384256826FB2}"/>
              </a:ext>
            </a:extLst>
          </p:cNvPr>
          <p:cNvSpPr>
            <a:spLocks/>
          </p:cNvSpPr>
          <p:nvPr/>
        </p:nvSpPr>
        <p:spPr>
          <a:xfrm>
            <a:off x="770314" y="948228"/>
            <a:ext cx="3627981" cy="1224000"/>
          </a:xfrm>
          <a:prstGeom prst="roundRect">
            <a:avLst>
              <a:gd name="adj" fmla="val 4977"/>
            </a:avLst>
          </a:prstGeom>
          <a:solidFill>
            <a:schemeClr val="bg1"/>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1">
            <a:extLst>
              <a:ext uri="{FF2B5EF4-FFF2-40B4-BE49-F238E27FC236}">
                <a16:creationId xmlns="" xmlns:a16="http://schemas.microsoft.com/office/drawing/2014/main" id="{732F7902-E713-72EA-6D04-50CD98B91F9D}"/>
              </a:ext>
            </a:extLst>
          </p:cNvPr>
          <p:cNvSpPr>
            <a:spLocks/>
          </p:cNvSpPr>
          <p:nvPr/>
        </p:nvSpPr>
        <p:spPr>
          <a:xfrm>
            <a:off x="765013" y="5232664"/>
            <a:ext cx="1107605" cy="364811"/>
          </a:xfrm>
          <a:prstGeom prst="roundRect">
            <a:avLst>
              <a:gd name="adj" fmla="val 3188"/>
            </a:avLst>
          </a:prstGeom>
          <a:solidFill>
            <a:schemeClr val="bg1"/>
          </a:solidFill>
          <a:ln>
            <a:noFill/>
          </a:ln>
          <a:effectLst>
            <a:outerShdw blurRad="165100" dist="38100" dir="2700000" algn="tl" rotWithShape="0">
              <a:srgbClr val="57A7F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00" b="1" dirty="0">
                <a:solidFill>
                  <a:schemeClr val="accent1">
                    <a:lumMod val="75000"/>
                  </a:schemeClr>
                </a:solidFill>
                <a:latin typeface="微軟正黑體" panose="020B0604030504040204" pitchFamily="34" charset="-120"/>
                <a:ea typeface="微軟正黑體" panose="020B0604030504040204" pitchFamily="34" charset="-120"/>
              </a:rPr>
              <a:t>數據存儲層</a:t>
            </a:r>
          </a:p>
        </p:txBody>
      </p:sp>
      <p:sp>
        <p:nvSpPr>
          <p:cNvPr id="15" name="矩形: 圆角 11">
            <a:extLst>
              <a:ext uri="{FF2B5EF4-FFF2-40B4-BE49-F238E27FC236}">
                <a16:creationId xmlns="" xmlns:a16="http://schemas.microsoft.com/office/drawing/2014/main" id="{732F7902-E713-72EA-6D04-50CD98B91F9D}"/>
              </a:ext>
            </a:extLst>
          </p:cNvPr>
          <p:cNvSpPr>
            <a:spLocks/>
          </p:cNvSpPr>
          <p:nvPr/>
        </p:nvSpPr>
        <p:spPr>
          <a:xfrm>
            <a:off x="765013" y="3828065"/>
            <a:ext cx="1107605" cy="364811"/>
          </a:xfrm>
          <a:prstGeom prst="roundRect">
            <a:avLst>
              <a:gd name="adj" fmla="val 3188"/>
            </a:avLst>
          </a:prstGeom>
          <a:solidFill>
            <a:schemeClr val="bg1"/>
          </a:solidFill>
          <a:ln>
            <a:noFill/>
          </a:ln>
          <a:effectLst>
            <a:outerShdw blurRad="165100" dist="38100" dir="2700000" algn="tl" rotWithShape="0">
              <a:srgbClr val="57A7F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00" b="1" dirty="0">
                <a:solidFill>
                  <a:schemeClr val="accent1">
                    <a:lumMod val="75000"/>
                  </a:schemeClr>
                </a:solidFill>
                <a:latin typeface="微軟正黑體" panose="020B0604030504040204" pitchFamily="34" charset="-120"/>
                <a:ea typeface="微軟正黑體" panose="020B0604030504040204" pitchFamily="34" charset="-120"/>
              </a:rPr>
              <a:t>數據採集層</a:t>
            </a:r>
          </a:p>
        </p:txBody>
      </p:sp>
      <p:sp>
        <p:nvSpPr>
          <p:cNvPr id="74" name="文本框 9">
            <a:extLst>
              <a:ext uri="{FF2B5EF4-FFF2-40B4-BE49-F238E27FC236}">
                <a16:creationId xmlns="" xmlns:a16="http://schemas.microsoft.com/office/drawing/2014/main" id="{1EB07612-61D3-1C1A-8DDC-51283CFCECF7}"/>
              </a:ext>
            </a:extLst>
          </p:cNvPr>
          <p:cNvSpPr txBox="1"/>
          <p:nvPr/>
        </p:nvSpPr>
        <p:spPr>
          <a:xfrm>
            <a:off x="874701" y="1431581"/>
            <a:ext cx="3338288" cy="469359"/>
          </a:xfrm>
          <a:prstGeom prst="rect">
            <a:avLst/>
          </a:prstGeom>
          <a:noFill/>
        </p:spPr>
        <p:txBody>
          <a:bodyPr wrap="square" lIns="68580" tIns="34290" rIns="68580" bIns="34290" rtlCol="0">
            <a:spAutoFit/>
          </a:bodyPr>
          <a:lstStyle/>
          <a:p>
            <a:pPr marL="0" lvl="1"/>
            <a:r>
              <a:rPr lang="zh-TW" altLang="en-US" sz="1300" dirty="0">
                <a:solidFill>
                  <a:srgbClr val="002060"/>
                </a:solidFill>
                <a:latin typeface="微軟正黑體" panose="020B0604030504040204" pitchFamily="34" charset="-120"/>
                <a:ea typeface="微軟正黑體" panose="020B0604030504040204" pitchFamily="34" charset="-120"/>
                <a:cs typeface="Calibri" panose="020F0502020204030204" pitchFamily="34" charset="0"/>
              </a:rPr>
              <a:t>系統與用戶的交互界</a:t>
            </a:r>
            <a:r>
              <a:rPr lang="zh-TW" altLang="en-US" sz="1300" dirty="0" smtClean="0">
                <a:solidFill>
                  <a:srgbClr val="002060"/>
                </a:solidFill>
                <a:latin typeface="微軟正黑體" panose="020B0604030504040204" pitchFamily="34" charset="-120"/>
                <a:ea typeface="微軟正黑體" panose="020B0604030504040204" pitchFamily="34" charset="-120"/>
                <a:cs typeface="Calibri" panose="020F0502020204030204" pitchFamily="34" charset="0"/>
              </a:rPr>
              <a:t>面</a:t>
            </a:r>
            <a:r>
              <a:rPr lang="zh-CN" altLang="en-US" sz="1300" dirty="0" smtClean="0">
                <a:solidFill>
                  <a:srgbClr val="002060"/>
                </a:solidFill>
                <a:latin typeface="微軟正黑體" panose="020B0604030504040204" pitchFamily="34" charset="-120"/>
                <a:ea typeface="微軟正黑體" panose="020B0604030504040204" pitchFamily="34" charset="-120"/>
                <a:cs typeface="Calibri" panose="020F0502020204030204" pitchFamily="34" charset="0"/>
              </a:rPr>
              <a:t>，</a:t>
            </a:r>
            <a:r>
              <a:rPr lang="zh-TW" altLang="en-US" sz="1300" dirty="0" smtClean="0">
                <a:solidFill>
                  <a:srgbClr val="002060"/>
                </a:solidFill>
                <a:latin typeface="微軟正黑體" panose="020B0604030504040204" pitchFamily="34" charset="-120"/>
                <a:ea typeface="微軟正黑體" panose="020B0604030504040204" pitchFamily="34" charset="-120"/>
                <a:cs typeface="Calibri" panose="020F0502020204030204" pitchFamily="34" charset="0"/>
              </a:rPr>
              <a:t>負責</a:t>
            </a:r>
            <a:r>
              <a:rPr lang="zh-TW" altLang="en-US" sz="1300" dirty="0">
                <a:solidFill>
                  <a:srgbClr val="002060"/>
                </a:solidFill>
                <a:latin typeface="微軟正黑體" panose="020B0604030504040204" pitchFamily="34" charset="-120"/>
                <a:ea typeface="微軟正黑體" panose="020B0604030504040204" pitchFamily="34" charset="-120"/>
                <a:cs typeface="Calibri" panose="020F0502020204030204" pitchFamily="34" charset="0"/>
              </a:rPr>
              <a:t>接收用戶發出的請求，以及展示返回的數</a:t>
            </a:r>
            <a:r>
              <a:rPr lang="zh-TW" altLang="en-US" sz="1300" dirty="0" smtClean="0">
                <a:solidFill>
                  <a:srgbClr val="002060"/>
                </a:solidFill>
                <a:latin typeface="微軟正黑體" panose="020B0604030504040204" pitchFamily="34" charset="-120"/>
                <a:ea typeface="微軟正黑體" panose="020B0604030504040204" pitchFamily="34" charset="-120"/>
                <a:cs typeface="Calibri" panose="020F0502020204030204" pitchFamily="34" charset="0"/>
              </a:rPr>
              <a:t>據</a:t>
            </a:r>
            <a:endParaRPr lang="zh-TW" altLang="en-US" sz="1300" dirty="0">
              <a:solidFill>
                <a:srgbClr val="002060"/>
              </a:solidFill>
              <a:latin typeface="微軟正黑體" panose="020B0604030504040204" pitchFamily="34" charset="-120"/>
              <a:ea typeface="微軟正黑體" panose="020B0604030504040204" pitchFamily="34" charset="-120"/>
              <a:cs typeface="Calibri" panose="020F0502020204030204" pitchFamily="34" charset="0"/>
            </a:endParaRPr>
          </a:p>
        </p:txBody>
      </p:sp>
      <p:sp>
        <p:nvSpPr>
          <p:cNvPr id="13" name="矩形: 圆角 11">
            <a:extLst>
              <a:ext uri="{FF2B5EF4-FFF2-40B4-BE49-F238E27FC236}">
                <a16:creationId xmlns="" xmlns:a16="http://schemas.microsoft.com/office/drawing/2014/main" id="{732F7902-E713-72EA-6D04-50CD98B91F9D}"/>
              </a:ext>
            </a:extLst>
          </p:cNvPr>
          <p:cNvSpPr>
            <a:spLocks/>
          </p:cNvSpPr>
          <p:nvPr/>
        </p:nvSpPr>
        <p:spPr>
          <a:xfrm>
            <a:off x="765013" y="948227"/>
            <a:ext cx="1107605" cy="364811"/>
          </a:xfrm>
          <a:prstGeom prst="roundRect">
            <a:avLst>
              <a:gd name="adj" fmla="val 0"/>
            </a:avLst>
          </a:prstGeom>
          <a:solidFill>
            <a:schemeClr val="bg1"/>
          </a:solidFill>
          <a:ln>
            <a:noFill/>
          </a:ln>
          <a:effectLst>
            <a:outerShdw blurRad="165100" dist="38100" dir="2700000" algn="tl" rotWithShape="0">
              <a:srgbClr val="57A7F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00" b="1" dirty="0" smtClean="0">
                <a:solidFill>
                  <a:schemeClr val="accent1">
                    <a:lumMod val="75000"/>
                  </a:schemeClr>
                </a:solidFill>
                <a:latin typeface="微軟正黑體" panose="020B0604030504040204" pitchFamily="34" charset="-120"/>
                <a:ea typeface="微軟正黑體" panose="020B0604030504040204" pitchFamily="34" charset="-120"/>
              </a:rPr>
              <a:t>前端展示層</a:t>
            </a:r>
            <a:endParaRPr lang="zh-CN" altLang="en-US" sz="1300" b="1" dirty="0">
              <a:solidFill>
                <a:schemeClr val="accent1">
                  <a:lumMod val="75000"/>
                </a:schemeClr>
              </a:solidFill>
              <a:latin typeface="微軟正黑體" panose="020B0604030504040204" pitchFamily="34" charset="-120"/>
              <a:ea typeface="微軟正黑體" panose="020B0604030504040204" pitchFamily="34" charset="-120"/>
            </a:endParaRPr>
          </a:p>
        </p:txBody>
      </p:sp>
      <p:sp>
        <p:nvSpPr>
          <p:cNvPr id="16" name="矩形: 圆角 11">
            <a:extLst>
              <a:ext uri="{FF2B5EF4-FFF2-40B4-BE49-F238E27FC236}">
                <a16:creationId xmlns="" xmlns:a16="http://schemas.microsoft.com/office/drawing/2014/main" id="{732F7902-E713-72EA-6D04-50CD98B91F9D}"/>
              </a:ext>
            </a:extLst>
          </p:cNvPr>
          <p:cNvSpPr>
            <a:spLocks/>
          </p:cNvSpPr>
          <p:nvPr/>
        </p:nvSpPr>
        <p:spPr>
          <a:xfrm>
            <a:off x="765013" y="2386744"/>
            <a:ext cx="1107605" cy="364811"/>
          </a:xfrm>
          <a:prstGeom prst="roundRect">
            <a:avLst>
              <a:gd name="adj" fmla="val 3188"/>
            </a:avLst>
          </a:prstGeom>
          <a:solidFill>
            <a:schemeClr val="bg1"/>
          </a:solidFill>
          <a:ln>
            <a:noFill/>
          </a:ln>
          <a:effectLst>
            <a:outerShdw blurRad="165100" dist="38100" dir="2700000" algn="tl" rotWithShape="0">
              <a:srgbClr val="57A7F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00" b="1" dirty="0" smtClean="0">
                <a:solidFill>
                  <a:schemeClr val="accent1">
                    <a:lumMod val="75000"/>
                  </a:schemeClr>
                </a:solidFill>
                <a:latin typeface="微軟正黑體" panose="020B0604030504040204" pitchFamily="34" charset="-120"/>
                <a:ea typeface="微軟正黑體" panose="020B0604030504040204" pitchFamily="34" charset="-120"/>
              </a:rPr>
              <a:t>應用服務層</a:t>
            </a:r>
            <a:endParaRPr lang="zh-CN" altLang="en-US" sz="1300" b="1" dirty="0">
              <a:solidFill>
                <a:schemeClr val="accent1">
                  <a:lumMod val="75000"/>
                </a:schemeClr>
              </a:solidFill>
              <a:latin typeface="微軟正黑體" panose="020B0604030504040204" pitchFamily="34" charset="-120"/>
              <a:ea typeface="微軟正黑體" panose="020B0604030504040204" pitchFamily="34" charset="-120"/>
            </a:endParaRPr>
          </a:p>
        </p:txBody>
      </p:sp>
      <p:sp>
        <p:nvSpPr>
          <p:cNvPr id="81" name="圓角矩形 80"/>
          <p:cNvSpPr/>
          <p:nvPr/>
        </p:nvSpPr>
        <p:spPr>
          <a:xfrm>
            <a:off x="9689381" y="3813421"/>
            <a:ext cx="1283087" cy="1224000"/>
          </a:xfrm>
          <a:prstGeom prst="roundRect">
            <a:avLst>
              <a:gd name="adj" fmla="val 7049"/>
            </a:avLst>
          </a:prstGeom>
          <a:solidFill>
            <a:srgbClr val="C7E0F5"/>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向左箭號 1"/>
          <p:cNvSpPr/>
          <p:nvPr/>
        </p:nvSpPr>
        <p:spPr>
          <a:xfrm>
            <a:off x="9215198" y="4332302"/>
            <a:ext cx="533948" cy="173680"/>
          </a:xfrm>
          <a:prstGeom prst="leftArrow">
            <a:avLst/>
          </a:prstGeom>
          <a:solidFill>
            <a:schemeClr val="bg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7" name="矩形 86"/>
          <p:cNvSpPr/>
          <p:nvPr/>
        </p:nvSpPr>
        <p:spPr>
          <a:xfrm>
            <a:off x="9898924" y="4062545"/>
            <a:ext cx="864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smtClean="0">
                <a:latin typeface="微軟正黑體" panose="020B0604030504040204" pitchFamily="34" charset="-120"/>
                <a:ea typeface="微軟正黑體" panose="020B0604030504040204" pitchFamily="34" charset="-120"/>
              </a:rPr>
              <a:t>RTSP</a:t>
            </a:r>
            <a:endParaRPr lang="zh-TW" altLang="en-US" sz="1200" b="1" dirty="0">
              <a:latin typeface="微軟正黑體" panose="020B0604030504040204" pitchFamily="34" charset="-120"/>
              <a:ea typeface="微軟正黑體" panose="020B0604030504040204" pitchFamily="34" charset="-120"/>
            </a:endParaRPr>
          </a:p>
        </p:txBody>
      </p:sp>
      <p:sp>
        <p:nvSpPr>
          <p:cNvPr id="88" name="矩形 87"/>
          <p:cNvSpPr/>
          <p:nvPr/>
        </p:nvSpPr>
        <p:spPr>
          <a:xfrm>
            <a:off x="9898924" y="4475234"/>
            <a:ext cx="864000" cy="288000"/>
          </a:xfrm>
          <a:prstGeom prst="rect">
            <a:avLst/>
          </a:prstGeom>
          <a:gradFill>
            <a:gsLst>
              <a:gs pos="1000">
                <a:srgbClr val="0359FD"/>
              </a:gs>
              <a:gs pos="100000">
                <a:srgbClr val="0279FE">
                  <a:alpha val="56000"/>
                </a:srgbClr>
              </a:gs>
            </a:gsLst>
            <a:lin ang="2700000" scaled="1"/>
          </a:gradFill>
          <a:ln w="95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err="1" smtClean="0">
                <a:latin typeface="微軟正黑體" panose="020B0604030504040204" pitchFamily="34" charset="-120"/>
                <a:ea typeface="微軟正黑體" panose="020B0604030504040204" pitchFamily="34" charset="-120"/>
              </a:rPr>
              <a:t>OpenCV</a:t>
            </a:r>
            <a:endParaRPr lang="zh-TW" altLang="en-US" sz="1200" b="1"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1049023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a:xfrm>
            <a:off x="838200" y="1940270"/>
            <a:ext cx="10515600" cy="4351338"/>
          </a:xfrm>
        </p:spPr>
        <p:txBody>
          <a:bodyPr/>
          <a:lstStyle/>
          <a:p>
            <a:endParaRPr lang="zh-TW" altLang="en-US"/>
          </a:p>
        </p:txBody>
      </p:sp>
      <p:grpSp>
        <p:nvGrpSpPr>
          <p:cNvPr id="4" name="群組 3"/>
          <p:cNvGrpSpPr/>
          <p:nvPr/>
        </p:nvGrpSpPr>
        <p:grpSpPr>
          <a:xfrm>
            <a:off x="0" y="0"/>
            <a:ext cx="12484889" cy="6858001"/>
            <a:chOff x="0" y="0"/>
            <a:chExt cx="12484889" cy="6858001"/>
          </a:xfrm>
        </p:grpSpPr>
        <p:sp>
          <p:nvSpPr>
            <p:cNvPr id="5" name="矩形 4"/>
            <p:cNvSpPr/>
            <p:nvPr/>
          </p:nvSpPr>
          <p:spPr>
            <a:xfrm>
              <a:off x="0" y="3629"/>
              <a:ext cx="12192000" cy="6854372"/>
            </a:xfrm>
            <a:prstGeom prst="rect">
              <a:avLst/>
            </a:prstGeom>
            <a:blipFill dpi="0" rotWithShape="0">
              <a:blip r:embed="rId3">
                <a:alphaModFix amt="90000"/>
                <a:extLst>
                  <a:ext uri="{BEBA8EAE-BF5A-486C-A8C5-ECC9F3942E4B}">
                    <a14:imgProps xmlns:a14="http://schemas.microsoft.com/office/drawing/2010/main">
                      <a14:imgLayer r:embed="rId4">
                        <a14:imgEffect>
                          <a14:artisticBlur radius="26"/>
                        </a14:imgEffect>
                      </a14:imgLayer>
                    </a14:imgProps>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矩形 5"/>
            <p:cNvSpPr/>
            <p:nvPr/>
          </p:nvSpPr>
          <p:spPr>
            <a:xfrm>
              <a:off x="0" y="3628"/>
              <a:ext cx="12192000" cy="5874658"/>
            </a:xfrm>
            <a:prstGeom prst="rect">
              <a:avLst/>
            </a:prstGeom>
            <a:gradFill>
              <a:gsLst>
                <a:gs pos="41000">
                  <a:schemeClr val="accent1">
                    <a:lumMod val="5000"/>
                    <a:lumOff val="95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 name="圖片 6"/>
            <p:cNvPicPr>
              <a:picLocks noChangeAspect="1"/>
            </p:cNvPicPr>
            <p:nvPr/>
          </p:nvPicPr>
          <p:blipFill>
            <a:blip r:embed="rId5">
              <a:extLst>
                <a:ext uri="{BEBA8EAE-BF5A-486C-A8C5-ECC9F3942E4B}">
                  <a14:imgProps xmlns:a14="http://schemas.microsoft.com/office/drawing/2010/main">
                    <a14:imgLayer r:embed="rId6">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436639" y="0"/>
              <a:ext cx="5048250" cy="5619750"/>
            </a:xfrm>
            <a:prstGeom prst="rect">
              <a:avLst/>
            </a:prstGeom>
          </p:spPr>
        </p:pic>
      </p:grpSp>
      <p:sp>
        <p:nvSpPr>
          <p:cNvPr id="8" name="圓角矩形 7"/>
          <p:cNvSpPr/>
          <p:nvPr/>
        </p:nvSpPr>
        <p:spPr>
          <a:xfrm>
            <a:off x="292888" y="725637"/>
            <a:ext cx="11606223" cy="5919366"/>
          </a:xfrm>
          <a:prstGeom prst="roundRect">
            <a:avLst>
              <a:gd name="adj" fmla="val 1734"/>
            </a:avLst>
          </a:prstGeom>
          <a:solidFill>
            <a:srgbClr val="F6F8FC">
              <a:alpha val="96000"/>
            </a:srgbClr>
          </a:solidFill>
          <a:ln>
            <a:solidFill>
              <a:schemeClr val="bg1"/>
            </a:solidFill>
          </a:ln>
          <a:effectLst>
            <a:outerShdw blurRad="2032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文字方塊 8"/>
          <p:cNvSpPr txBox="1"/>
          <p:nvPr/>
        </p:nvSpPr>
        <p:spPr>
          <a:xfrm>
            <a:off x="658482" y="103023"/>
            <a:ext cx="1620957" cy="523220"/>
          </a:xfrm>
          <a:prstGeom prst="rect">
            <a:avLst/>
          </a:prstGeom>
          <a:noFill/>
        </p:spPr>
        <p:txBody>
          <a:bodyPr wrap="none" rtlCol="0">
            <a:spAutoFit/>
          </a:bodyPr>
          <a:lstStyle/>
          <a:p>
            <a:r>
              <a:rPr lang="zh-CN" altLang="en-US" sz="2800" b="1" dirty="0" smtClean="0">
                <a:solidFill>
                  <a:srgbClr val="002060"/>
                </a:solidFill>
                <a:latin typeface="微軟正黑體" panose="020B0604030504040204" pitchFamily="34" charset="-120"/>
                <a:ea typeface="微軟正黑體" panose="020B0604030504040204" pitchFamily="34" charset="-120"/>
              </a:rPr>
              <a:t>數據採集</a:t>
            </a:r>
            <a:endParaRPr lang="zh-CN" altLang="en-US" sz="2800" b="1" dirty="0">
              <a:solidFill>
                <a:srgbClr val="002060"/>
              </a:solidFill>
              <a:latin typeface="微軟正黑體" panose="020B0604030504040204" pitchFamily="34" charset="-120"/>
              <a:ea typeface="微軟正黑體" panose="020B0604030504040204" pitchFamily="34" charset="-120"/>
            </a:endParaRPr>
          </a:p>
        </p:txBody>
      </p:sp>
      <p:sp>
        <p:nvSpPr>
          <p:cNvPr id="56" name="圓角化對角線角落矩形 55"/>
          <p:cNvSpPr/>
          <p:nvPr/>
        </p:nvSpPr>
        <p:spPr>
          <a:xfrm flipV="1">
            <a:off x="918919" y="4373790"/>
            <a:ext cx="10725724" cy="1678355"/>
          </a:xfrm>
          <a:prstGeom prst="round2DiagRect">
            <a:avLst/>
          </a:prstGeom>
          <a:gradFill flip="none" rotWithShape="1">
            <a:gsLst>
              <a:gs pos="0">
                <a:srgbClr val="2A5CEA">
                  <a:alpha val="10000"/>
                </a:srgbClr>
              </a:gs>
              <a:gs pos="22000">
                <a:srgbClr val="06F07D">
                  <a:alpha val="2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0" name="圖片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1351" y="0"/>
            <a:ext cx="607131" cy="675862"/>
          </a:xfrm>
          <a:prstGeom prst="rect">
            <a:avLst/>
          </a:prstGeom>
          <a:effectLst>
            <a:outerShdw blurRad="190500" dist="38100" dir="5400000" algn="t" rotWithShape="0">
              <a:srgbClr val="003399">
                <a:alpha val="31000"/>
              </a:srgbClr>
            </a:outerShdw>
          </a:effectLst>
        </p:spPr>
      </p:pic>
      <p:sp>
        <p:nvSpPr>
          <p:cNvPr id="11" name="橢圓 10"/>
          <p:cNvSpPr/>
          <p:nvPr/>
        </p:nvSpPr>
        <p:spPr>
          <a:xfrm rot="15248400">
            <a:off x="11162378" y="284130"/>
            <a:ext cx="304541" cy="304541"/>
          </a:xfrm>
          <a:prstGeom prst="ellipse">
            <a:avLst/>
          </a:prstGeom>
          <a:gradFill>
            <a:gsLst>
              <a:gs pos="0">
                <a:srgbClr val="2A5CEA"/>
              </a:gs>
              <a:gs pos="100000">
                <a:srgbClr val="06F07D"/>
              </a:gs>
            </a:gsLst>
            <a:lin ang="5400000" scaled="1"/>
          </a:gradFill>
          <a:ln>
            <a:noFill/>
          </a:ln>
          <a:effectLst>
            <a:outerShdw blurRad="254000" dist="38100" dir="5400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橢圓 11"/>
          <p:cNvSpPr/>
          <p:nvPr/>
        </p:nvSpPr>
        <p:spPr>
          <a:xfrm rot="17914785">
            <a:off x="3236682" y="512910"/>
            <a:ext cx="206737" cy="206737"/>
          </a:xfrm>
          <a:prstGeom prst="ellipse">
            <a:avLst/>
          </a:prstGeom>
          <a:gradFill>
            <a:gsLst>
              <a:gs pos="0">
                <a:srgbClr val="2A5CEA"/>
              </a:gs>
              <a:gs pos="100000">
                <a:srgbClr val="06F07D"/>
              </a:gs>
            </a:gsLst>
            <a:lin ang="5400000" scaled="1"/>
          </a:gradFill>
          <a:ln>
            <a:noFill/>
          </a:ln>
          <a:effectLst>
            <a:outerShdw blurRad="190500" dist="38100" dir="5400000" sx="83000" sy="83000" algn="t" rotWithShape="0">
              <a:srgbClr val="00339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9" name="圓角矩形 28"/>
          <p:cNvSpPr/>
          <p:nvPr/>
        </p:nvSpPr>
        <p:spPr>
          <a:xfrm>
            <a:off x="391007" y="3428960"/>
            <a:ext cx="1116106" cy="510989"/>
          </a:xfrm>
          <a:prstGeom prst="roundRect">
            <a:avLst>
              <a:gd name="adj" fmla="val 9211"/>
            </a:avLst>
          </a:prstGeom>
          <a:gradFill>
            <a:gsLst>
              <a:gs pos="1000">
                <a:srgbClr val="0359FD"/>
              </a:gs>
              <a:gs pos="100000">
                <a:srgbClr val="0279FE">
                  <a:alpha val="56000"/>
                </a:srgbClr>
              </a:gs>
            </a:gsLst>
            <a:lin ang="2700000" scaled="1"/>
          </a:gradFill>
          <a:ln w="222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smtClean="0">
                <a:effectLst>
                  <a:outerShdw blurRad="38100" dist="38100" dir="2700000" algn="tl">
                    <a:srgbClr val="000000">
                      <a:alpha val="43137"/>
                    </a:srgbClr>
                  </a:outerShdw>
                </a:effectLst>
              </a:rPr>
              <a:t>Mac</a:t>
            </a:r>
            <a:r>
              <a:rPr lang="zh-CN" altLang="en-US" sz="1600" b="1" dirty="0" smtClean="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工站</a:t>
            </a:r>
            <a:endParaRPr lang="zh-TW" altLang="en-US" sz="16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p:txBody>
      </p:sp>
      <p:sp>
        <p:nvSpPr>
          <p:cNvPr id="32" name="矩形 31"/>
          <p:cNvSpPr/>
          <p:nvPr/>
        </p:nvSpPr>
        <p:spPr>
          <a:xfrm>
            <a:off x="265359" y="3980546"/>
            <a:ext cx="1393330" cy="307777"/>
          </a:xfrm>
          <a:prstGeom prst="rect">
            <a:avLst/>
          </a:prstGeom>
        </p:spPr>
        <p:txBody>
          <a:bodyPr wrap="none">
            <a:spAutoFit/>
          </a:bodyPr>
          <a:lstStyle/>
          <a:p>
            <a:r>
              <a:rPr lang="en-US" altLang="zh-CN" sz="14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10.197.24.146</a:t>
            </a:r>
            <a:endParaRPr lang="zh-TW" altLang="en-US" sz="1400" dirty="0"/>
          </a:p>
        </p:txBody>
      </p:sp>
      <p:cxnSp>
        <p:nvCxnSpPr>
          <p:cNvPr id="33" name="直線接點 32"/>
          <p:cNvCxnSpPr>
            <a:stCxn id="29" idx="3"/>
            <a:endCxn id="35" idx="1"/>
          </p:cNvCxnSpPr>
          <p:nvPr/>
        </p:nvCxnSpPr>
        <p:spPr>
          <a:xfrm>
            <a:off x="1507113" y="3684455"/>
            <a:ext cx="1692714" cy="255494"/>
          </a:xfrm>
          <a:prstGeom prst="line">
            <a:avLst/>
          </a:prstGeom>
          <a:ln w="15875"/>
        </p:spPr>
        <p:style>
          <a:lnRef idx="1">
            <a:schemeClr val="accent1"/>
          </a:lnRef>
          <a:fillRef idx="0">
            <a:schemeClr val="accent1"/>
          </a:fillRef>
          <a:effectRef idx="0">
            <a:schemeClr val="accent1"/>
          </a:effectRef>
          <a:fontRef idx="minor">
            <a:schemeClr val="tx1"/>
          </a:fontRef>
        </p:style>
      </p:cxnSp>
      <p:sp>
        <p:nvSpPr>
          <p:cNvPr id="34" name="矩形 33"/>
          <p:cNvSpPr/>
          <p:nvPr/>
        </p:nvSpPr>
        <p:spPr>
          <a:xfrm>
            <a:off x="5674799" y="3717808"/>
            <a:ext cx="842400" cy="4428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TW" sz="1200" b="1" dirty="0" smtClean="0"/>
              <a:t>SSH</a:t>
            </a:r>
            <a:endParaRPr lang="zh-TW" altLang="en-US" sz="1200" b="1" dirty="0"/>
          </a:p>
        </p:txBody>
      </p:sp>
      <p:sp>
        <p:nvSpPr>
          <p:cNvPr id="35" name="矩形 34"/>
          <p:cNvSpPr/>
          <p:nvPr/>
        </p:nvSpPr>
        <p:spPr>
          <a:xfrm>
            <a:off x="3199827" y="3717808"/>
            <a:ext cx="842746" cy="44428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sz="1200" b="1" dirty="0"/>
              <a:t>S</a:t>
            </a:r>
            <a:r>
              <a:rPr lang="en-US" altLang="zh-CN" sz="1200" b="1" dirty="0" smtClean="0"/>
              <a:t>FTP</a:t>
            </a:r>
            <a:endParaRPr lang="zh-TW" altLang="en-US" sz="1200" b="1" dirty="0"/>
          </a:p>
        </p:txBody>
      </p:sp>
      <p:sp>
        <p:nvSpPr>
          <p:cNvPr id="38" name="圓角矩形 37"/>
          <p:cNvSpPr/>
          <p:nvPr/>
        </p:nvSpPr>
        <p:spPr>
          <a:xfrm>
            <a:off x="7918875" y="3428960"/>
            <a:ext cx="1116106" cy="510989"/>
          </a:xfrm>
          <a:prstGeom prst="roundRect">
            <a:avLst>
              <a:gd name="adj" fmla="val 9211"/>
            </a:avLst>
          </a:prstGeom>
          <a:gradFill>
            <a:gsLst>
              <a:gs pos="1000">
                <a:srgbClr val="0359FD"/>
              </a:gs>
              <a:gs pos="100000">
                <a:srgbClr val="0279FE">
                  <a:alpha val="56000"/>
                </a:srgbClr>
              </a:gs>
            </a:gsLst>
            <a:lin ang="2700000" scaled="1"/>
          </a:gradFill>
          <a:ln w="22225">
            <a:solidFill>
              <a:srgbClr val="5B9B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600" b="1" dirty="0" smtClean="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收集主機</a:t>
            </a:r>
            <a:endParaRPr lang="zh-TW" altLang="en-US" sz="16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p:txBody>
      </p:sp>
      <p:sp>
        <p:nvSpPr>
          <p:cNvPr id="47" name="圓角化對角線角落矩形 46"/>
          <p:cNvSpPr/>
          <p:nvPr/>
        </p:nvSpPr>
        <p:spPr>
          <a:xfrm flipV="1">
            <a:off x="3480274" y="1424791"/>
            <a:ext cx="8185250" cy="1678355"/>
          </a:xfrm>
          <a:prstGeom prst="round2DiagRect">
            <a:avLst/>
          </a:prstGeom>
          <a:gradFill flip="none" rotWithShape="1">
            <a:gsLst>
              <a:gs pos="0">
                <a:srgbClr val="2A5CEA">
                  <a:alpha val="10000"/>
                </a:srgbClr>
              </a:gs>
              <a:gs pos="100000">
                <a:srgbClr val="06F07D">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8" name="圓角化對角線角落矩形 47"/>
          <p:cNvSpPr/>
          <p:nvPr/>
        </p:nvSpPr>
        <p:spPr>
          <a:xfrm flipV="1">
            <a:off x="9094618" y="1438021"/>
            <a:ext cx="2567692" cy="436741"/>
          </a:xfrm>
          <a:prstGeom prst="round2DiagRect">
            <a:avLst>
              <a:gd name="adj1" fmla="val 50000"/>
              <a:gd name="adj2" fmla="val 0"/>
            </a:avLst>
          </a:prstGeom>
          <a:gradFill flip="none" rotWithShape="1">
            <a:gsLst>
              <a:gs pos="0">
                <a:srgbClr val="2A5CEA">
                  <a:alpha val="42000"/>
                </a:srgbClr>
              </a:gs>
              <a:gs pos="100000">
                <a:srgbClr val="06F07D">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矩形 35"/>
          <p:cNvSpPr/>
          <p:nvPr/>
        </p:nvSpPr>
        <p:spPr>
          <a:xfrm>
            <a:off x="9422555" y="1438020"/>
            <a:ext cx="2148195" cy="452432"/>
          </a:xfrm>
          <a:prstGeom prst="rect">
            <a:avLst/>
          </a:prstGeom>
        </p:spPr>
        <p:txBody>
          <a:bodyPr wrap="square">
            <a:spAutoFit/>
          </a:bodyPr>
          <a:lstStyle/>
          <a:p>
            <a:pPr algn="ctr">
              <a:lnSpc>
                <a:spcPct val="130000"/>
              </a:lnSpc>
            </a:pPr>
            <a:r>
              <a:rPr lang="zh-CN" altLang="en-US" b="1" smtClean="0">
                <a:solidFill>
                  <a:srgbClr val="002060"/>
                </a:solidFill>
                <a:latin typeface="Microsoft JhengHei" panose="020B0604030504040204" pitchFamily="34" charset="-120"/>
                <a:ea typeface="Microsoft JhengHei" panose="020B0604030504040204" pitchFamily="34" charset="-120"/>
                <a:cs typeface="Open Sans" pitchFamily="34" charset="0"/>
              </a:rPr>
              <a:t>同步傳輸機制</a:t>
            </a:r>
            <a:endParaRPr lang="en-US" altLang="zh-CN"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grpSp>
        <p:nvGrpSpPr>
          <p:cNvPr id="45" name="群組 44"/>
          <p:cNvGrpSpPr/>
          <p:nvPr/>
        </p:nvGrpSpPr>
        <p:grpSpPr>
          <a:xfrm>
            <a:off x="1361977" y="1904727"/>
            <a:ext cx="6995604" cy="886532"/>
            <a:chOff x="1361977" y="2006017"/>
            <a:chExt cx="6995604" cy="886532"/>
          </a:xfrm>
        </p:grpSpPr>
        <p:sp>
          <p:nvSpPr>
            <p:cNvPr id="18" name="矩形 17"/>
            <p:cNvSpPr/>
            <p:nvPr/>
          </p:nvSpPr>
          <p:spPr>
            <a:xfrm>
              <a:off x="1517992" y="2006017"/>
              <a:ext cx="6650110" cy="886532"/>
            </a:xfrm>
            <a:prstGeom prst="rect">
              <a:avLst/>
            </a:prstGeom>
            <a:solidFill>
              <a:srgbClr val="E0E7FE"/>
            </a:solidFill>
            <a:ln>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流程圖: 直接存取儲存裝置 18"/>
            <p:cNvSpPr/>
            <p:nvPr/>
          </p:nvSpPr>
          <p:spPr>
            <a:xfrm>
              <a:off x="7437256" y="2006017"/>
              <a:ext cx="920325" cy="886532"/>
            </a:xfrm>
            <a:prstGeom prst="flowChartMagneticDrum">
              <a:avLst/>
            </a:prstGeom>
            <a:solidFill>
              <a:srgbClr val="E0E7FE"/>
            </a:solidFill>
            <a:ln>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橢圓 19"/>
            <p:cNvSpPr/>
            <p:nvPr/>
          </p:nvSpPr>
          <p:spPr>
            <a:xfrm>
              <a:off x="1361977" y="2006017"/>
              <a:ext cx="312029" cy="886532"/>
            </a:xfrm>
            <a:prstGeom prst="ellipse">
              <a:avLst/>
            </a:prstGeom>
            <a:solidFill>
              <a:srgbClr val="D2DCFE"/>
            </a:solidFill>
            <a:ln>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1" name="圓角化單一角落矩形 20"/>
          <p:cNvSpPr/>
          <p:nvPr/>
        </p:nvSpPr>
        <p:spPr>
          <a:xfrm>
            <a:off x="1517991" y="2204792"/>
            <a:ext cx="819124" cy="272081"/>
          </a:xfrm>
          <a:prstGeom prst="round1Rect">
            <a:avLst/>
          </a:prstGeom>
          <a:solidFill>
            <a:srgbClr val="57A7F8"/>
          </a:solidFill>
          <a:ln>
            <a:solidFill>
              <a:srgbClr val="57A7F8"/>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1200" b="1" smtClean="0">
                <a:latin typeface="微軟正黑體" panose="020B0604030504040204" pitchFamily="34" charset="-120"/>
                <a:ea typeface="微軟正黑體" panose="020B0604030504040204" pitchFamily="34" charset="-120"/>
              </a:rPr>
              <a:t>數據</a:t>
            </a:r>
            <a:r>
              <a:rPr lang="en-US" altLang="zh-CN" sz="1200" b="1" smtClean="0">
                <a:latin typeface="微軟正黑體" panose="020B0604030504040204" pitchFamily="34" charset="-120"/>
                <a:ea typeface="微軟正黑體" panose="020B0604030504040204" pitchFamily="34" charset="-120"/>
              </a:rPr>
              <a:t>3</a:t>
            </a:r>
            <a:endParaRPr lang="zh-TW" altLang="en-US" sz="1200" b="1" dirty="0">
              <a:latin typeface="微軟正黑體" panose="020B0604030504040204" pitchFamily="34" charset="-120"/>
              <a:ea typeface="微軟正黑體" panose="020B0604030504040204" pitchFamily="34" charset="-120"/>
            </a:endParaRPr>
          </a:p>
        </p:txBody>
      </p:sp>
      <p:sp>
        <p:nvSpPr>
          <p:cNvPr id="25" name="矩形 24">
            <a:extLst>
              <a:ext uri="{FF2B5EF4-FFF2-40B4-BE49-F238E27FC236}">
                <a16:creationId xmlns="" xmlns:a16="http://schemas.microsoft.com/office/drawing/2014/main" id="{AFEFD055-8318-2D90-6C7D-7A76F4A7C4B0}"/>
              </a:ext>
            </a:extLst>
          </p:cNvPr>
          <p:cNvSpPr/>
          <p:nvPr/>
        </p:nvSpPr>
        <p:spPr>
          <a:xfrm>
            <a:off x="4103016" y="2143138"/>
            <a:ext cx="1341724" cy="461665"/>
          </a:xfrm>
          <a:prstGeom prst="rect">
            <a:avLst/>
          </a:prstGeom>
          <a:noFill/>
        </p:spPr>
        <p:txBody>
          <a:bodyPr wrap="square" lIns="0" tIns="0" rIns="0" bIns="0" rtlCol="0">
            <a:spAutoFit/>
          </a:bodyPr>
          <a:lstStyle/>
          <a:p>
            <a:pPr algn="ctr" hangingPunct="0">
              <a:lnSpc>
                <a:spcPct val="150000"/>
              </a:lnSpc>
            </a:pPr>
            <a:r>
              <a:rPr lang="zh-CN" altLang="en-US" sz="20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網</a:t>
            </a:r>
            <a:r>
              <a:rPr lang="zh-CN" altLang="en-US" sz="20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絡信道</a:t>
            </a:r>
            <a:endParaRPr lang="zh-TW" altLang="en-US" sz="20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sp>
        <p:nvSpPr>
          <p:cNvPr id="30" name="矩形 29"/>
          <p:cNvSpPr/>
          <p:nvPr/>
        </p:nvSpPr>
        <p:spPr>
          <a:xfrm>
            <a:off x="4254324" y="1549699"/>
            <a:ext cx="902811" cy="307777"/>
          </a:xfrm>
          <a:prstGeom prst="rect">
            <a:avLst/>
          </a:prstGeom>
        </p:spPr>
        <p:txBody>
          <a:bodyPr wrap="none">
            <a:spAutoFit/>
          </a:bodyPr>
          <a:lstStyle/>
          <a:p>
            <a:r>
              <a:rPr lang="zh-CN" altLang="en-US" sz="1400" b="1" smtClean="0">
                <a:solidFill>
                  <a:srgbClr val="002060"/>
                </a:solidFill>
                <a:latin typeface="Microsoft JhengHei" panose="020B0604030504040204" pitchFamily="34" charset="-120"/>
                <a:ea typeface="Microsoft JhengHei" panose="020B0604030504040204" pitchFamily="34" charset="-120"/>
                <a:cs typeface="Open Sans" pitchFamily="34" charset="0"/>
              </a:rPr>
              <a:t>同步傳輸</a:t>
            </a:r>
            <a:endParaRPr lang="zh-TW" altLang="en-US" sz="1400" b="1" dirty="0"/>
          </a:p>
        </p:txBody>
      </p:sp>
      <p:sp>
        <p:nvSpPr>
          <p:cNvPr id="49" name="矩形 48"/>
          <p:cNvSpPr/>
          <p:nvPr/>
        </p:nvSpPr>
        <p:spPr>
          <a:xfrm>
            <a:off x="9034981" y="1915767"/>
            <a:ext cx="2842596" cy="1052596"/>
          </a:xfrm>
          <a:prstGeom prst="rect">
            <a:avLst/>
          </a:prstGeom>
        </p:spPr>
        <p:txBody>
          <a:bodyPr wrap="square">
            <a:spAutoFit/>
          </a:bodyPr>
          <a:lstStyle/>
          <a:p>
            <a:pPr algn="ctr">
              <a:lnSpc>
                <a:spcPct val="130000"/>
              </a:lnSpc>
            </a:pP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單次傳輸一筆數據</a:t>
            </a:r>
            <a:endParaRPr lang="en-US" altLang="zh-CN"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algn="ctr">
              <a:lnSpc>
                <a:spcPct val="130000"/>
              </a:lnSpc>
            </a:pP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網路通道利用率低</a:t>
            </a:r>
            <a:endParaRPr lang="en-US" altLang="zh-CN"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algn="ctr">
              <a:lnSpc>
                <a:spcPct val="130000"/>
              </a:lnSpc>
            </a:pPr>
            <a:r>
              <a:rPr lang="zh-CN"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rPr>
              <a:t>數據傳</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輸時延大</a:t>
            </a:r>
            <a:endParaRPr lang="en-US" altLang="zh-CN"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50" name="圓角化對角線角落矩形 49"/>
          <p:cNvSpPr/>
          <p:nvPr/>
        </p:nvSpPr>
        <p:spPr>
          <a:xfrm flipV="1">
            <a:off x="3475061" y="4372341"/>
            <a:ext cx="8190463" cy="1678355"/>
          </a:xfrm>
          <a:prstGeom prst="round2DiagRect">
            <a:avLst/>
          </a:prstGeom>
          <a:gradFill flip="none" rotWithShape="1">
            <a:gsLst>
              <a:gs pos="0">
                <a:srgbClr val="2A5CEA">
                  <a:alpha val="10000"/>
                </a:srgbClr>
              </a:gs>
              <a:gs pos="100000">
                <a:srgbClr val="06F07D">
                  <a:alpha val="2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1" name="圓角化對角線角落矩形 50"/>
          <p:cNvSpPr/>
          <p:nvPr/>
        </p:nvSpPr>
        <p:spPr>
          <a:xfrm flipV="1">
            <a:off x="9094618" y="4385576"/>
            <a:ext cx="2567692" cy="436741"/>
          </a:xfrm>
          <a:prstGeom prst="round2DiagRect">
            <a:avLst>
              <a:gd name="adj1" fmla="val 50000"/>
              <a:gd name="adj2" fmla="val 0"/>
            </a:avLst>
          </a:prstGeom>
          <a:gradFill flip="none" rotWithShape="1">
            <a:gsLst>
              <a:gs pos="0">
                <a:srgbClr val="2A5CEA">
                  <a:alpha val="42000"/>
                </a:srgbClr>
              </a:gs>
              <a:gs pos="100000">
                <a:srgbClr val="06F07D">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46" name="群組 45"/>
          <p:cNvGrpSpPr/>
          <p:nvPr/>
        </p:nvGrpSpPr>
        <p:grpSpPr>
          <a:xfrm>
            <a:off x="1361977" y="4844657"/>
            <a:ext cx="6952426" cy="886532"/>
            <a:chOff x="1361977" y="4462698"/>
            <a:chExt cx="6952426" cy="886532"/>
          </a:xfrm>
        </p:grpSpPr>
        <p:sp>
          <p:nvSpPr>
            <p:cNvPr id="40" name="矩形 39"/>
            <p:cNvSpPr/>
            <p:nvPr/>
          </p:nvSpPr>
          <p:spPr>
            <a:xfrm>
              <a:off x="1517992" y="4462698"/>
              <a:ext cx="6650110" cy="886532"/>
            </a:xfrm>
            <a:prstGeom prst="rect">
              <a:avLst/>
            </a:prstGeom>
            <a:solidFill>
              <a:srgbClr val="E0E7FE"/>
            </a:solidFill>
            <a:ln>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1" name="流程圖: 直接存取儲存裝置 40"/>
            <p:cNvSpPr/>
            <p:nvPr/>
          </p:nvSpPr>
          <p:spPr>
            <a:xfrm>
              <a:off x="7394078" y="4462698"/>
              <a:ext cx="920325" cy="886532"/>
            </a:xfrm>
            <a:prstGeom prst="flowChartMagneticDrum">
              <a:avLst/>
            </a:prstGeom>
            <a:solidFill>
              <a:srgbClr val="E0E7FE"/>
            </a:solidFill>
            <a:ln>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 name="橢圓 41"/>
            <p:cNvSpPr/>
            <p:nvPr/>
          </p:nvSpPr>
          <p:spPr>
            <a:xfrm>
              <a:off x="1361977" y="4462698"/>
              <a:ext cx="312029" cy="886532"/>
            </a:xfrm>
            <a:prstGeom prst="ellipse">
              <a:avLst/>
            </a:prstGeom>
            <a:solidFill>
              <a:srgbClr val="D2DCFE"/>
            </a:solidFill>
            <a:ln>
              <a:solidFill>
                <a:srgbClr val="027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13" name="群組 12"/>
          <p:cNvGrpSpPr/>
          <p:nvPr/>
        </p:nvGrpSpPr>
        <p:grpSpPr>
          <a:xfrm>
            <a:off x="1517992" y="4877864"/>
            <a:ext cx="1213470" cy="828594"/>
            <a:chOff x="1517992" y="4724465"/>
            <a:chExt cx="1213470" cy="828594"/>
          </a:xfrm>
        </p:grpSpPr>
        <p:sp>
          <p:nvSpPr>
            <p:cNvPr id="22" name="圓角化單一角落矩形 21"/>
            <p:cNvSpPr/>
            <p:nvPr/>
          </p:nvSpPr>
          <p:spPr>
            <a:xfrm>
              <a:off x="1912338" y="4724465"/>
              <a:ext cx="819124" cy="267889"/>
            </a:xfrm>
            <a:prstGeom prst="round1Rect">
              <a:avLst/>
            </a:prstGeom>
            <a:solidFill>
              <a:srgbClr val="57A7F8"/>
            </a:solidFill>
            <a:ln>
              <a:solidFill>
                <a:srgbClr val="57A7F8"/>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1200" b="1" smtClean="0">
                  <a:latin typeface="微軟正黑體" panose="020B0604030504040204" pitchFamily="34" charset="-120"/>
                  <a:ea typeface="微軟正黑體" panose="020B0604030504040204" pitchFamily="34" charset="-120"/>
                </a:rPr>
                <a:t>數據</a:t>
              </a:r>
              <a:r>
                <a:rPr lang="en-US" altLang="zh-CN" sz="1200" b="1" smtClean="0">
                  <a:latin typeface="微軟正黑體" panose="020B0604030504040204" pitchFamily="34" charset="-120"/>
                  <a:ea typeface="微軟正黑體" panose="020B0604030504040204" pitchFamily="34" charset="-120"/>
                </a:rPr>
                <a:t>1</a:t>
              </a:r>
              <a:endParaRPr lang="zh-TW" altLang="en-US" sz="1200" b="1" dirty="0">
                <a:latin typeface="微軟正黑體" panose="020B0604030504040204" pitchFamily="34" charset="-120"/>
                <a:ea typeface="微軟正黑體" panose="020B0604030504040204" pitchFamily="34" charset="-120"/>
              </a:endParaRPr>
            </a:p>
          </p:txBody>
        </p:sp>
        <p:sp>
          <p:nvSpPr>
            <p:cNvPr id="23" name="圓角化單一角落矩形 22"/>
            <p:cNvSpPr/>
            <p:nvPr/>
          </p:nvSpPr>
          <p:spPr>
            <a:xfrm>
              <a:off x="1715165" y="5017625"/>
              <a:ext cx="819124" cy="255081"/>
            </a:xfrm>
            <a:prstGeom prst="round1Rect">
              <a:avLst/>
            </a:prstGeom>
            <a:solidFill>
              <a:srgbClr val="57A7F8"/>
            </a:solidFill>
            <a:ln>
              <a:solidFill>
                <a:srgbClr val="57A7F8"/>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1200" b="1" smtClean="0">
                  <a:latin typeface="微軟正黑體" panose="020B0604030504040204" pitchFamily="34" charset="-120"/>
                  <a:ea typeface="微軟正黑體" panose="020B0604030504040204" pitchFamily="34" charset="-120"/>
                </a:rPr>
                <a:t>數據</a:t>
              </a:r>
              <a:r>
                <a:rPr lang="en-US" altLang="zh-CN" sz="1200" b="1" smtClean="0">
                  <a:latin typeface="微軟正黑體" panose="020B0604030504040204" pitchFamily="34" charset="-120"/>
                  <a:ea typeface="微軟正黑體" panose="020B0604030504040204" pitchFamily="34" charset="-120"/>
                </a:rPr>
                <a:t>2</a:t>
              </a:r>
              <a:endParaRPr lang="zh-TW" altLang="en-US" sz="1200" b="1" dirty="0">
                <a:latin typeface="微軟正黑體" panose="020B0604030504040204" pitchFamily="34" charset="-120"/>
                <a:ea typeface="微軟正黑體" panose="020B0604030504040204" pitchFamily="34" charset="-120"/>
              </a:endParaRPr>
            </a:p>
          </p:txBody>
        </p:sp>
        <p:sp>
          <p:nvSpPr>
            <p:cNvPr id="24" name="圓角化單一角落矩形 23"/>
            <p:cNvSpPr/>
            <p:nvPr/>
          </p:nvSpPr>
          <p:spPr>
            <a:xfrm>
              <a:off x="1517992" y="5297978"/>
              <a:ext cx="819124" cy="255081"/>
            </a:xfrm>
            <a:prstGeom prst="round1Rect">
              <a:avLst/>
            </a:prstGeom>
            <a:solidFill>
              <a:srgbClr val="57A7F8"/>
            </a:solidFill>
            <a:ln>
              <a:solidFill>
                <a:srgbClr val="57A7F8"/>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1200" b="1" smtClean="0">
                  <a:latin typeface="微軟正黑體" panose="020B0604030504040204" pitchFamily="34" charset="-120"/>
                  <a:ea typeface="微軟正黑體" panose="020B0604030504040204" pitchFamily="34" charset="-120"/>
                </a:rPr>
                <a:t>數據</a:t>
              </a:r>
              <a:r>
                <a:rPr lang="en-US" altLang="zh-CN" sz="1200" b="1" smtClean="0">
                  <a:latin typeface="微軟正黑體" panose="020B0604030504040204" pitchFamily="34" charset="-120"/>
                  <a:ea typeface="微軟正黑體" panose="020B0604030504040204" pitchFamily="34" charset="-120"/>
                </a:rPr>
                <a:t>3</a:t>
              </a:r>
              <a:endParaRPr lang="zh-TW" altLang="en-US" sz="1200" b="1" dirty="0">
                <a:latin typeface="微軟正黑體" panose="020B0604030504040204" pitchFamily="34" charset="-120"/>
                <a:ea typeface="微軟正黑體" panose="020B0604030504040204" pitchFamily="34" charset="-120"/>
              </a:endParaRPr>
            </a:p>
          </p:txBody>
        </p:sp>
      </p:grpSp>
      <p:sp>
        <p:nvSpPr>
          <p:cNvPr id="26" name="矩形 25">
            <a:extLst>
              <a:ext uri="{FF2B5EF4-FFF2-40B4-BE49-F238E27FC236}">
                <a16:creationId xmlns="" xmlns:a16="http://schemas.microsoft.com/office/drawing/2014/main" id="{AFEFD055-8318-2D90-6C7D-7A76F4A7C4B0}"/>
              </a:ext>
            </a:extLst>
          </p:cNvPr>
          <p:cNvSpPr/>
          <p:nvPr/>
        </p:nvSpPr>
        <p:spPr>
          <a:xfrm>
            <a:off x="4103016" y="5086158"/>
            <a:ext cx="1341724" cy="405111"/>
          </a:xfrm>
          <a:prstGeom prst="rect">
            <a:avLst/>
          </a:prstGeom>
          <a:noFill/>
        </p:spPr>
        <p:txBody>
          <a:bodyPr wrap="square" lIns="0" tIns="0" rIns="0" bIns="0" rtlCol="0">
            <a:spAutoFit/>
          </a:bodyPr>
          <a:lstStyle/>
          <a:p>
            <a:pPr algn="ctr" hangingPunct="0">
              <a:lnSpc>
                <a:spcPct val="150000"/>
              </a:lnSpc>
            </a:pPr>
            <a:r>
              <a:rPr lang="zh-CN" altLang="en-US" sz="20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網絡信</a:t>
            </a:r>
            <a:r>
              <a:rPr lang="zh-CN" altLang="en-US" sz="2000" b="1" dirty="0" smtClean="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rPr>
              <a:t>道</a:t>
            </a:r>
            <a:endParaRPr lang="zh-TW" altLang="en-US" sz="2000" b="1" dirty="0">
              <a:gradFill flip="none" rotWithShape="1">
                <a:gsLst>
                  <a:gs pos="0">
                    <a:srgbClr val="3E5CBC"/>
                  </a:gs>
                  <a:gs pos="100000">
                    <a:srgbClr val="2693F6"/>
                  </a:gs>
                </a:gsLst>
                <a:lin ang="2400000" scaled="0"/>
                <a:tileRect/>
              </a:gradFill>
              <a:latin typeface="Microsoft JhengHei" panose="020B0604030504040204" pitchFamily="34" charset="-120"/>
              <a:ea typeface="Microsoft JhengHei" panose="020B0604030504040204" pitchFamily="34" charset="-120"/>
              <a:cs typeface="+mn-ea"/>
              <a:sym typeface="+mn-lt"/>
            </a:endParaRPr>
          </a:p>
        </p:txBody>
      </p:sp>
      <p:sp>
        <p:nvSpPr>
          <p:cNvPr id="31" name="矩形 30"/>
          <p:cNvSpPr/>
          <p:nvPr/>
        </p:nvSpPr>
        <p:spPr>
          <a:xfrm>
            <a:off x="4254323" y="4477770"/>
            <a:ext cx="1082348" cy="307777"/>
          </a:xfrm>
          <a:prstGeom prst="rect">
            <a:avLst/>
          </a:prstGeom>
        </p:spPr>
        <p:txBody>
          <a:bodyPr wrap="none">
            <a:spAutoFit/>
          </a:bodyPr>
          <a:lstStyle/>
          <a:p>
            <a:r>
              <a:rPr lang="zh-CN" altLang="en-US" sz="1400" b="1" smtClean="0">
                <a:solidFill>
                  <a:srgbClr val="002060"/>
                </a:solidFill>
                <a:latin typeface="Microsoft JhengHei" panose="020B0604030504040204" pitchFamily="34" charset="-120"/>
                <a:ea typeface="Microsoft JhengHei" panose="020B0604030504040204" pitchFamily="34" charset="-120"/>
                <a:cs typeface="Open Sans" pitchFamily="34" charset="0"/>
              </a:rPr>
              <a:t>非同步傳輸</a:t>
            </a:r>
            <a:endParaRPr lang="zh-TW" altLang="en-US" sz="1400" b="1" dirty="0"/>
          </a:p>
        </p:txBody>
      </p:sp>
      <p:sp>
        <p:nvSpPr>
          <p:cNvPr id="52" name="矩形 51"/>
          <p:cNvSpPr/>
          <p:nvPr/>
        </p:nvSpPr>
        <p:spPr>
          <a:xfrm>
            <a:off x="9496448" y="4384959"/>
            <a:ext cx="2148195" cy="452432"/>
          </a:xfrm>
          <a:prstGeom prst="rect">
            <a:avLst/>
          </a:prstGeom>
        </p:spPr>
        <p:txBody>
          <a:bodyPr wrap="square">
            <a:spAutoFit/>
          </a:bodyPr>
          <a:lstStyle/>
          <a:p>
            <a:pPr algn="ctr">
              <a:lnSpc>
                <a:spcPct val="130000"/>
              </a:lnSpc>
            </a:pPr>
            <a:r>
              <a:rPr lang="zh-CN" altLang="en-US" b="1" smtClean="0">
                <a:solidFill>
                  <a:srgbClr val="002060"/>
                </a:solidFill>
                <a:latin typeface="Microsoft JhengHei" panose="020B0604030504040204" pitchFamily="34" charset="-120"/>
                <a:ea typeface="Microsoft JhengHei" panose="020B0604030504040204" pitchFamily="34" charset="-120"/>
                <a:cs typeface="Open Sans" pitchFamily="34" charset="0"/>
              </a:rPr>
              <a:t>非同步傳輸機制</a:t>
            </a:r>
            <a:endParaRPr lang="en-US" altLang="zh-CN" b="1"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sp>
        <p:nvSpPr>
          <p:cNvPr id="53" name="矩形 52"/>
          <p:cNvSpPr/>
          <p:nvPr/>
        </p:nvSpPr>
        <p:spPr>
          <a:xfrm>
            <a:off x="9108874" y="4862706"/>
            <a:ext cx="2842596" cy="1052596"/>
          </a:xfrm>
          <a:prstGeom prst="rect">
            <a:avLst/>
          </a:prstGeom>
        </p:spPr>
        <p:txBody>
          <a:bodyPr wrap="square">
            <a:spAutoFit/>
          </a:bodyPr>
          <a:lstStyle/>
          <a:p>
            <a:pPr algn="ctr">
              <a:lnSpc>
                <a:spcPct val="130000"/>
              </a:lnSpc>
            </a:pP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單次傳送多筆</a:t>
            </a:r>
            <a:r>
              <a:rPr lang="zh-CN"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rPr>
              <a:t>數</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據</a:t>
            </a:r>
            <a:endPar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endParaRPr>
          </a:p>
          <a:p>
            <a:pPr algn="ctr">
              <a:lnSpc>
                <a:spcPct val="130000"/>
              </a:lnSpc>
            </a:pP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網路</a:t>
            </a:r>
            <a:r>
              <a:rPr lang="zh-CN"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信</a:t>
            </a: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道利用率</a:t>
            </a:r>
            <a:r>
              <a:rPr lang="zh-TW"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rPr>
              <a:t>高</a:t>
            </a:r>
          </a:p>
          <a:p>
            <a:pPr algn="ctr">
              <a:lnSpc>
                <a:spcPct val="130000"/>
              </a:lnSpc>
            </a:pPr>
            <a:r>
              <a:rPr lang="zh-CN"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rPr>
              <a:t>數據</a:t>
            </a:r>
            <a:r>
              <a:rPr lang="zh-TW" altLang="en-US" sz="1600" dirty="0" smtClean="0">
                <a:solidFill>
                  <a:srgbClr val="002060"/>
                </a:solidFill>
                <a:latin typeface="Microsoft JhengHei" panose="020B0604030504040204" pitchFamily="34" charset="-120"/>
                <a:ea typeface="Microsoft JhengHei" panose="020B0604030504040204" pitchFamily="34" charset="-120"/>
                <a:cs typeface="Open Sans" pitchFamily="34" charset="0"/>
              </a:rPr>
              <a:t>傳輸時延小</a:t>
            </a:r>
            <a:endParaRPr lang="zh-TW" altLang="en-US" sz="1600" dirty="0">
              <a:solidFill>
                <a:srgbClr val="002060"/>
              </a:solidFill>
              <a:latin typeface="Microsoft JhengHei" panose="020B0604030504040204" pitchFamily="34" charset="-120"/>
              <a:ea typeface="Microsoft JhengHei" panose="020B0604030504040204" pitchFamily="34" charset="-120"/>
              <a:cs typeface="Open Sans" pitchFamily="34" charset="0"/>
            </a:endParaRPr>
          </a:p>
        </p:txBody>
      </p:sp>
      <p:cxnSp>
        <p:nvCxnSpPr>
          <p:cNvPr id="58" name="直接连接符 30">
            <a:extLst>
              <a:ext uri="{FF2B5EF4-FFF2-40B4-BE49-F238E27FC236}">
                <a16:creationId xmlns="" xmlns:a16="http://schemas.microsoft.com/office/drawing/2014/main" id="{6DBB371F-695E-15C5-8EDA-42B8B72F96C9}"/>
              </a:ext>
            </a:extLst>
          </p:cNvPr>
          <p:cNvCxnSpPr>
            <a:cxnSpLocks/>
          </p:cNvCxnSpPr>
          <p:nvPr/>
        </p:nvCxnSpPr>
        <p:spPr>
          <a:xfrm>
            <a:off x="9404730" y="2041243"/>
            <a:ext cx="0" cy="880983"/>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61" name="直接连接符 30">
            <a:extLst>
              <a:ext uri="{FF2B5EF4-FFF2-40B4-BE49-F238E27FC236}">
                <a16:creationId xmlns="" xmlns:a16="http://schemas.microsoft.com/office/drawing/2014/main" id="{6DBB371F-695E-15C5-8EDA-42B8B72F96C9}"/>
              </a:ext>
            </a:extLst>
          </p:cNvPr>
          <p:cNvCxnSpPr>
            <a:cxnSpLocks/>
          </p:cNvCxnSpPr>
          <p:nvPr/>
        </p:nvCxnSpPr>
        <p:spPr>
          <a:xfrm>
            <a:off x="9404730" y="4970287"/>
            <a:ext cx="0" cy="880983"/>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54" name="圓角化單一角落矩形 53"/>
          <p:cNvSpPr/>
          <p:nvPr/>
        </p:nvSpPr>
        <p:spPr>
          <a:xfrm>
            <a:off x="1517991" y="2204792"/>
            <a:ext cx="819124" cy="272081"/>
          </a:xfrm>
          <a:prstGeom prst="round1Rect">
            <a:avLst/>
          </a:prstGeom>
          <a:solidFill>
            <a:srgbClr val="57A7F8"/>
          </a:solidFill>
          <a:ln>
            <a:solidFill>
              <a:srgbClr val="57A7F8"/>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1200" b="1" smtClean="0">
                <a:latin typeface="微軟正黑體" panose="020B0604030504040204" pitchFamily="34" charset="-120"/>
                <a:ea typeface="微軟正黑體" panose="020B0604030504040204" pitchFamily="34" charset="-120"/>
              </a:rPr>
              <a:t>數據</a:t>
            </a:r>
            <a:r>
              <a:rPr lang="en-US" altLang="zh-CN" sz="1200" b="1" smtClean="0">
                <a:latin typeface="微軟正黑體" panose="020B0604030504040204" pitchFamily="34" charset="-120"/>
                <a:ea typeface="微軟正黑體" panose="020B0604030504040204" pitchFamily="34" charset="-120"/>
              </a:rPr>
              <a:t>2</a:t>
            </a:r>
            <a:endParaRPr lang="zh-TW" altLang="en-US" sz="1200" b="1" dirty="0">
              <a:latin typeface="微軟正黑體" panose="020B0604030504040204" pitchFamily="34" charset="-120"/>
              <a:ea typeface="微軟正黑體" panose="020B0604030504040204" pitchFamily="34" charset="-120"/>
            </a:endParaRPr>
          </a:p>
        </p:txBody>
      </p:sp>
      <p:sp>
        <p:nvSpPr>
          <p:cNvPr id="55" name="圓角化單一角落矩形 54"/>
          <p:cNvSpPr/>
          <p:nvPr/>
        </p:nvSpPr>
        <p:spPr>
          <a:xfrm>
            <a:off x="1517991" y="2204792"/>
            <a:ext cx="819124" cy="272081"/>
          </a:xfrm>
          <a:prstGeom prst="round1Rect">
            <a:avLst/>
          </a:prstGeom>
          <a:solidFill>
            <a:srgbClr val="57A7F8"/>
          </a:solidFill>
          <a:ln>
            <a:solidFill>
              <a:srgbClr val="57A7F8"/>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1200" b="1" smtClean="0">
                <a:latin typeface="微軟正黑體" panose="020B0604030504040204" pitchFamily="34" charset="-120"/>
                <a:ea typeface="微軟正黑體" panose="020B0604030504040204" pitchFamily="34" charset="-120"/>
              </a:rPr>
              <a:t>數據</a:t>
            </a:r>
            <a:r>
              <a:rPr lang="en-US" altLang="zh-CN" sz="1200" b="1" smtClean="0">
                <a:latin typeface="微軟正黑體" panose="020B0604030504040204" pitchFamily="34" charset="-120"/>
                <a:ea typeface="微軟正黑體" panose="020B0604030504040204" pitchFamily="34" charset="-120"/>
              </a:rPr>
              <a:t>1</a:t>
            </a:r>
            <a:endParaRPr lang="zh-TW" altLang="en-US" sz="1200" b="1" dirty="0">
              <a:latin typeface="微軟正黑體" panose="020B0604030504040204" pitchFamily="34" charset="-120"/>
              <a:ea typeface="微軟正黑體" panose="020B0604030504040204" pitchFamily="34" charset="-120"/>
            </a:endParaRPr>
          </a:p>
        </p:txBody>
      </p:sp>
      <p:sp>
        <p:nvSpPr>
          <p:cNvPr id="14" name="圓角矩形 13"/>
          <p:cNvSpPr/>
          <p:nvPr/>
        </p:nvSpPr>
        <p:spPr>
          <a:xfrm>
            <a:off x="542225" y="4363592"/>
            <a:ext cx="11126601" cy="1909455"/>
          </a:xfrm>
          <a:prstGeom prst="roundRect">
            <a:avLst>
              <a:gd name="adj" fmla="val 14045"/>
            </a:avLst>
          </a:prstGeom>
          <a:noFill/>
          <a:ln w="31750">
            <a:solidFill>
              <a:srgbClr val="ED7D3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bg1"/>
              </a:solidFill>
            </a:endParaRPr>
          </a:p>
        </p:txBody>
      </p:sp>
      <p:sp>
        <p:nvSpPr>
          <p:cNvPr id="59" name="矩形 58"/>
          <p:cNvSpPr/>
          <p:nvPr/>
        </p:nvSpPr>
        <p:spPr>
          <a:xfrm>
            <a:off x="4421674" y="3103146"/>
            <a:ext cx="842746" cy="44428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sz="1200" b="1" dirty="0" smtClean="0"/>
              <a:t>RTSP</a:t>
            </a:r>
            <a:endParaRPr lang="zh-TW" altLang="en-US" sz="1200" b="1" dirty="0"/>
          </a:p>
        </p:txBody>
      </p:sp>
      <p:cxnSp>
        <p:nvCxnSpPr>
          <p:cNvPr id="28" name="直線接點 27"/>
          <p:cNvCxnSpPr>
            <a:stCxn id="29" idx="3"/>
            <a:endCxn id="59" idx="1"/>
          </p:cNvCxnSpPr>
          <p:nvPr/>
        </p:nvCxnSpPr>
        <p:spPr>
          <a:xfrm flipV="1">
            <a:off x="1507113" y="3325287"/>
            <a:ext cx="2914561" cy="359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線接點 43"/>
          <p:cNvCxnSpPr>
            <a:stCxn id="59" idx="3"/>
            <a:endCxn id="38" idx="1"/>
          </p:cNvCxnSpPr>
          <p:nvPr/>
        </p:nvCxnSpPr>
        <p:spPr>
          <a:xfrm>
            <a:off x="5264420" y="3325287"/>
            <a:ext cx="2654455" cy="359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直線接點 63"/>
          <p:cNvCxnSpPr>
            <a:stCxn id="35" idx="3"/>
            <a:endCxn id="34" idx="1"/>
          </p:cNvCxnSpPr>
          <p:nvPr/>
        </p:nvCxnSpPr>
        <p:spPr>
          <a:xfrm flipV="1">
            <a:off x="4042573" y="3939208"/>
            <a:ext cx="1632226" cy="741"/>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直線接點 65"/>
          <p:cNvCxnSpPr>
            <a:stCxn id="34" idx="3"/>
            <a:endCxn id="38" idx="1"/>
          </p:cNvCxnSpPr>
          <p:nvPr/>
        </p:nvCxnSpPr>
        <p:spPr>
          <a:xfrm flipV="1">
            <a:off x="6517199" y="3684455"/>
            <a:ext cx="1401676" cy="25475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273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91667E-6 -3.7037E-6 L 0.49141 -0.00162 " pathEditMode="relative" rAng="0" ptsTypes="AA">
                                      <p:cBhvr>
                                        <p:cTn id="6" dur="2000" fill="hold"/>
                                        <p:tgtEl>
                                          <p:spTgt spid="55"/>
                                        </p:tgtEl>
                                        <p:attrNameLst>
                                          <p:attrName>ppt_x</p:attrName>
                                          <p:attrName>ppt_y</p:attrName>
                                        </p:attrNameLst>
                                      </p:cBhvr>
                                      <p:rCtr x="24570" y="-93"/>
                                    </p:animMotion>
                                  </p:childTnLst>
                                </p:cTn>
                              </p:par>
                            </p:childTnLst>
                          </p:cTn>
                        </p:par>
                        <p:par>
                          <p:cTn id="7" fill="hold">
                            <p:stCondLst>
                              <p:cond delay="2000"/>
                            </p:stCondLst>
                            <p:childTnLst>
                              <p:par>
                                <p:cTn id="8" presetID="10" presetClass="exit" presetSubtype="0" fill="hold" grpId="1" nodeType="afterEffect">
                                  <p:stCondLst>
                                    <p:cond delay="0"/>
                                  </p:stCondLst>
                                  <p:childTnLst>
                                    <p:animEffect transition="out" filter="fade">
                                      <p:cBhvr>
                                        <p:cTn id="9" dur="500"/>
                                        <p:tgtEl>
                                          <p:spTgt spid="55"/>
                                        </p:tgtEl>
                                      </p:cBhvr>
                                    </p:animEffect>
                                    <p:set>
                                      <p:cBhvr>
                                        <p:cTn id="10" dur="1" fill="hold">
                                          <p:stCondLst>
                                            <p:cond delay="499"/>
                                          </p:stCondLst>
                                        </p:cTn>
                                        <p:tgtEl>
                                          <p:spTgt spid="55"/>
                                        </p:tgtEl>
                                        <p:attrNameLst>
                                          <p:attrName>style.visibility</p:attrName>
                                        </p:attrNameLst>
                                      </p:cBhvr>
                                      <p:to>
                                        <p:strVal val="hidden"/>
                                      </p:to>
                                    </p:set>
                                  </p:childTnLst>
                                </p:cTn>
                              </p:par>
                            </p:childTnLst>
                          </p:cTn>
                        </p:par>
                        <p:par>
                          <p:cTn id="11" fill="hold">
                            <p:stCondLst>
                              <p:cond delay="2500"/>
                            </p:stCondLst>
                            <p:childTnLst>
                              <p:par>
                                <p:cTn id="12" presetID="42" presetClass="path" presetSubtype="0" accel="50000" decel="50000" fill="hold" grpId="0" nodeType="afterEffect">
                                  <p:stCondLst>
                                    <p:cond delay="0"/>
                                  </p:stCondLst>
                                  <p:childTnLst>
                                    <p:animMotion origin="layout" path="M -2.91667E-6 -3.7037E-6 L 0.49141 -0.00162 " pathEditMode="relative" rAng="0" ptsTypes="AA">
                                      <p:cBhvr>
                                        <p:cTn id="13" dur="2000" fill="hold"/>
                                        <p:tgtEl>
                                          <p:spTgt spid="54"/>
                                        </p:tgtEl>
                                        <p:attrNameLst>
                                          <p:attrName>ppt_x</p:attrName>
                                          <p:attrName>ppt_y</p:attrName>
                                        </p:attrNameLst>
                                      </p:cBhvr>
                                      <p:rCtr x="24570" y="-93"/>
                                    </p:animMotion>
                                  </p:childTnLst>
                                </p:cTn>
                              </p:par>
                            </p:childTnLst>
                          </p:cTn>
                        </p:par>
                        <p:par>
                          <p:cTn id="14" fill="hold">
                            <p:stCondLst>
                              <p:cond delay="4500"/>
                            </p:stCondLst>
                            <p:childTnLst>
                              <p:par>
                                <p:cTn id="15" presetID="10" presetClass="exit" presetSubtype="0" fill="hold" grpId="1" nodeType="afterEffect">
                                  <p:stCondLst>
                                    <p:cond delay="0"/>
                                  </p:stCondLst>
                                  <p:childTnLst>
                                    <p:animEffect transition="out" filter="fade">
                                      <p:cBhvr>
                                        <p:cTn id="16" dur="500"/>
                                        <p:tgtEl>
                                          <p:spTgt spid="54"/>
                                        </p:tgtEl>
                                      </p:cBhvr>
                                    </p:animEffect>
                                    <p:set>
                                      <p:cBhvr>
                                        <p:cTn id="17" dur="1" fill="hold">
                                          <p:stCondLst>
                                            <p:cond delay="499"/>
                                          </p:stCondLst>
                                        </p:cTn>
                                        <p:tgtEl>
                                          <p:spTgt spid="54"/>
                                        </p:tgtEl>
                                        <p:attrNameLst>
                                          <p:attrName>style.visibility</p:attrName>
                                        </p:attrNameLst>
                                      </p:cBhvr>
                                      <p:to>
                                        <p:strVal val="hidden"/>
                                      </p:to>
                                    </p:set>
                                  </p:childTnLst>
                                </p:cTn>
                              </p:par>
                            </p:childTnLst>
                          </p:cTn>
                        </p:par>
                        <p:par>
                          <p:cTn id="18" fill="hold">
                            <p:stCondLst>
                              <p:cond delay="5000"/>
                            </p:stCondLst>
                            <p:childTnLst>
                              <p:par>
                                <p:cTn id="19" presetID="42" presetClass="path" presetSubtype="0" accel="50000" decel="50000" fill="hold" grpId="0" nodeType="afterEffect">
                                  <p:stCondLst>
                                    <p:cond delay="0"/>
                                  </p:stCondLst>
                                  <p:childTnLst>
                                    <p:animMotion origin="layout" path="M -2.91667E-6 -3.7037E-6 L 0.49141 -0.00162 " pathEditMode="relative" rAng="0" ptsTypes="AA">
                                      <p:cBhvr>
                                        <p:cTn id="20" dur="2000" fill="hold"/>
                                        <p:tgtEl>
                                          <p:spTgt spid="21"/>
                                        </p:tgtEl>
                                        <p:attrNameLst>
                                          <p:attrName>ppt_x</p:attrName>
                                          <p:attrName>ppt_y</p:attrName>
                                        </p:attrNameLst>
                                      </p:cBhvr>
                                      <p:rCtr x="24570" y="-93"/>
                                    </p:animMotion>
                                  </p:childTnLst>
                                </p:cTn>
                              </p:par>
                            </p:childTnLst>
                          </p:cTn>
                        </p:par>
                      </p:childTnLst>
                    </p:cTn>
                  </p:par>
                  <p:par>
                    <p:cTn id="21" fill="hold">
                      <p:stCondLst>
                        <p:cond delay="indefinite"/>
                      </p:stCondLst>
                      <p:childTnLst>
                        <p:par>
                          <p:cTn id="22" fill="hold">
                            <p:stCondLst>
                              <p:cond delay="0"/>
                            </p:stCondLst>
                            <p:childTnLst>
                              <p:par>
                                <p:cTn id="23" presetID="42" presetClass="path" presetSubtype="0" accel="50000" decel="50000" fill="hold" nodeType="clickEffect">
                                  <p:stCondLst>
                                    <p:cond delay="0"/>
                                  </p:stCondLst>
                                  <p:childTnLst>
                                    <p:animMotion origin="layout" path="M 8.33333E-7 1.52656E-16 L 0.44505 1.52656E-16 " pathEditMode="relative" rAng="0" ptsTypes="AA">
                                      <p:cBhvr>
                                        <p:cTn id="24" dur="2000" fill="hold"/>
                                        <p:tgtEl>
                                          <p:spTgt spid="13"/>
                                        </p:tgtEl>
                                        <p:attrNameLst>
                                          <p:attrName>ppt_x</p:attrName>
                                          <p:attrName>ppt_y</p:attrName>
                                        </p:attrNameLst>
                                      </p:cBhvr>
                                      <p:rCtr x="2225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54" grpId="0" animBg="1"/>
      <p:bldP spid="54" grpId="1" animBg="1"/>
      <p:bldP spid="55" grpId="0" animBg="1"/>
      <p:bldP spid="55" grpId="1" animBg="1"/>
    </p:bld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22216</TotalTime>
  <Words>2656</Words>
  <Application>Microsoft Office PowerPoint</Application>
  <PresentationFormat>自訂</PresentationFormat>
  <Paragraphs>318</Paragraphs>
  <Slides>23</Slides>
  <Notes>23</Notes>
  <HiddenSlides>0</HiddenSlides>
  <MMClips>0</MMClips>
  <ScaleCrop>false</ScaleCrop>
  <HeadingPairs>
    <vt:vector size="4" baseType="variant">
      <vt:variant>
        <vt:lpstr>佈景主題</vt:lpstr>
      </vt:variant>
      <vt:variant>
        <vt:i4>1</vt:i4>
      </vt:variant>
      <vt:variant>
        <vt:lpstr>投影片標題</vt:lpstr>
      </vt:variant>
      <vt:variant>
        <vt:i4>23</vt:i4>
      </vt:variant>
    </vt:vector>
  </HeadingPairs>
  <TitlesOfParts>
    <vt:vector size="24" baseType="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iDPBG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bihjbhujnujmuiju</dc:creator>
  <cp:lastModifiedBy>bihjbhujnujmuiju</cp:lastModifiedBy>
  <cp:revision>363</cp:revision>
  <dcterms:created xsi:type="dcterms:W3CDTF">2023-09-05T06:31:46Z</dcterms:created>
  <dcterms:modified xsi:type="dcterms:W3CDTF">2024-03-12T09:16:19Z</dcterms:modified>
</cp:coreProperties>
</file>

<file path=docProps/thumbnail.jpeg>
</file>